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charts/chart15.xml" ContentType="application/vnd.openxmlformats-officedocument.drawingml.chart+xml"/>
  <Override PartName="/ppt/drawings/drawing14.xml" ContentType="application/vnd.openxmlformats-officedocument.drawingml.chartshapes+xml"/>
  <Override PartName="/ppt/charts/chart16.xml" ContentType="application/vnd.openxmlformats-officedocument.drawingml.chart+xml"/>
  <Override PartName="/ppt/drawings/drawing15.xml" ContentType="application/vnd.openxmlformats-officedocument.drawingml.chartshapes+xml"/>
  <Override PartName="/ppt/charts/chart17.xml" ContentType="application/vnd.openxmlformats-officedocument.drawingml.chart+xml"/>
  <Override PartName="/ppt/drawings/drawing16.xml" ContentType="application/vnd.openxmlformats-officedocument.drawingml.chartshapes+xml"/>
  <Override PartName="/ppt/charts/chart18.xml" ContentType="application/vnd.openxmlformats-officedocument.drawingml.chart+xml"/>
  <Override PartName="/ppt/drawings/drawing17.xml" ContentType="application/vnd.openxmlformats-officedocument.drawingml.chartshapes+xml"/>
  <Override PartName="/ppt/charts/chart19.xml" ContentType="application/vnd.openxmlformats-officedocument.drawingml.chart+xml"/>
  <Override PartName="/ppt/drawings/drawing18.xml" ContentType="application/vnd.openxmlformats-officedocument.drawingml.chartshapes+xml"/>
  <Override PartName="/ppt/charts/chart20.xml" ContentType="application/vnd.openxmlformats-officedocument.drawingml.chart+xml"/>
  <Override PartName="/ppt/drawings/drawing19.xml" ContentType="application/vnd.openxmlformats-officedocument.drawingml.chartshapes+xml"/>
  <Override PartName="/ppt/charts/chart21.xml" ContentType="application/vnd.openxmlformats-officedocument.drawingml.chart+xml"/>
  <Override PartName="/ppt/drawings/drawing20.xml" ContentType="application/vnd.openxmlformats-officedocument.drawingml.chartshapes+xml"/>
  <Override PartName="/ppt/charts/chart22.xml" ContentType="application/vnd.openxmlformats-officedocument.drawingml.chart+xml"/>
  <Override PartName="/ppt/drawings/drawing2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94" r:id="rId2"/>
    <p:sldId id="295" r:id="rId3"/>
    <p:sldId id="258" r:id="rId4"/>
    <p:sldId id="259" r:id="rId5"/>
    <p:sldId id="269" r:id="rId6"/>
    <p:sldId id="260" r:id="rId7"/>
    <p:sldId id="273" r:id="rId8"/>
    <p:sldId id="270" r:id="rId9"/>
    <p:sldId id="261" r:id="rId10"/>
    <p:sldId id="257" r:id="rId11"/>
    <p:sldId id="263" r:id="rId12"/>
    <p:sldId id="264" r:id="rId13"/>
    <p:sldId id="265" r:id="rId14"/>
    <p:sldId id="266" r:id="rId15"/>
    <p:sldId id="302" r:id="rId16"/>
    <p:sldId id="303" r:id="rId17"/>
    <p:sldId id="304" r:id="rId18"/>
    <p:sldId id="267" r:id="rId19"/>
    <p:sldId id="277" r:id="rId20"/>
    <p:sldId id="279" r:id="rId21"/>
    <p:sldId id="280" r:id="rId22"/>
    <p:sldId id="281" r:id="rId23"/>
    <p:sldId id="282" r:id="rId24"/>
    <p:sldId id="284" r:id="rId25"/>
    <p:sldId id="296" r:id="rId26"/>
    <p:sldId id="285" r:id="rId27"/>
    <p:sldId id="292" r:id="rId28"/>
    <p:sldId id="293" r:id="rId29"/>
    <p:sldId id="305" r:id="rId30"/>
    <p:sldId id="300" r:id="rId31"/>
    <p:sldId id="299" r:id="rId32"/>
    <p:sldId id="298" r:id="rId33"/>
    <p:sldId id="297" r:id="rId34"/>
    <p:sldId id="306" r:id="rId35"/>
    <p:sldId id="307" r:id="rId36"/>
    <p:sldId id="274" r:id="rId37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FF74"/>
    <a:srgbClr val="00D25F"/>
    <a:srgbClr val="F4F9B1"/>
    <a:srgbClr val="DEF64C"/>
    <a:srgbClr val="F8FBCD"/>
    <a:srgbClr val="F1F79F"/>
    <a:srgbClr val="DD7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37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_____Microsoft_Excel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14702585680516"/>
          <c:y val="0.19033139727442921"/>
          <c:w val="0.8523896861739868"/>
          <c:h val="0.695795609375386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5790D5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250495457.22999999</c:v>
                </c:pt>
                <c:pt idx="1">
                  <c:v>232712828.72999999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2020 год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41211061.68</c:v>
                </c:pt>
                <c:pt idx="1">
                  <c:v>36671314.170000002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8AAC46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0"/>
                  <c:y val="-7.5246194290413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2020 год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4329295.8899999997</c:v>
                </c:pt>
                <c:pt idx="1">
                  <c:v>22128882.629999999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1727360"/>
        <c:axId val="163727616"/>
      </c:barChart>
      <c:catAx>
        <c:axId val="1317273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anchor="ctr" anchorCtr="0"/>
          <a:lstStyle/>
          <a:p>
            <a:pPr>
              <a:defRPr sz="1300" b="1">
                <a:latin typeface="Arial Narrow" panose="020B0606020202030204" pitchFamily="34" charset="0"/>
              </a:defRPr>
            </a:pPr>
            <a:endParaRPr lang="ru-RU"/>
          </a:p>
        </c:txPr>
        <c:crossAx val="163727616"/>
        <c:crosses val="autoZero"/>
        <c:auto val="1"/>
        <c:lblAlgn val="ctr"/>
        <c:lblOffset val="100"/>
        <c:noMultiLvlLbl val="0"/>
      </c:catAx>
      <c:valAx>
        <c:axId val="163727616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one"/>
        <c:crossAx val="1317273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922512144654596"/>
          <c:y val="3.2710474646287679E-2"/>
          <c:w val="0.76377604872883265"/>
          <c:h val="0.16652918799712071"/>
        </c:manualLayout>
      </c:layout>
      <c:overlay val="0"/>
      <c:txPr>
        <a:bodyPr/>
        <a:lstStyle/>
        <a:p>
          <a:pPr>
            <a:defRPr u="sng"/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19050"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781106505098797"/>
          <c:y val="3.6629726326704456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600</c:v>
                </c:pt>
                <c:pt idx="1">
                  <c:v>750</c:v>
                </c:pt>
                <c:pt idx="2">
                  <c:v>750</c:v>
                </c:pt>
                <c:pt idx="3">
                  <c:v>750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1304832"/>
        <c:axId val="35356672"/>
        <c:axId val="0"/>
      </c:bar3DChart>
      <c:catAx>
        <c:axId val="261304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5356672"/>
        <c:crosses val="autoZero"/>
        <c:auto val="1"/>
        <c:lblAlgn val="ctr"/>
        <c:lblOffset val="100"/>
        <c:noMultiLvlLbl val="0"/>
      </c:catAx>
      <c:valAx>
        <c:axId val="3535667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1304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5">
            <a:lumMod val="20000"/>
            <a:lumOff val="80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2125953105762008"/>
          <c:y val="2.8969754111405038E-2"/>
          <c:w val="0.80584026699736067"/>
          <c:h val="0.882973213186522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39.1</c:v>
                </c:pt>
                <c:pt idx="1">
                  <c:v>35.700000000000003</c:v>
                </c:pt>
                <c:pt idx="2">
                  <c:v>35.700000000000003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1809152"/>
        <c:axId val="35359552"/>
        <c:axId val="0"/>
      </c:bar3DChart>
      <c:catAx>
        <c:axId val="261809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5359552"/>
        <c:crosses val="autoZero"/>
        <c:auto val="1"/>
        <c:lblAlgn val="ctr"/>
        <c:lblOffset val="100"/>
        <c:noMultiLvlLbl val="0"/>
      </c:catAx>
      <c:valAx>
        <c:axId val="3535955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1809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3676438181732731"/>
          <c:y val="0.13673105390692328"/>
          <c:w val="0.80584026699736067"/>
          <c:h val="0.750057426051760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889.3</c:v>
                </c:pt>
                <c:pt idx="1">
                  <c:v>359.7</c:v>
                </c:pt>
                <c:pt idx="2">
                  <c:v>371.2</c:v>
                </c:pt>
                <c:pt idx="3">
                  <c:v>383.2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1808640"/>
        <c:axId val="35363008"/>
        <c:axId val="0"/>
      </c:bar3DChart>
      <c:catAx>
        <c:axId val="261808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5363008"/>
        <c:crosses val="autoZero"/>
        <c:auto val="1"/>
        <c:lblAlgn val="ctr"/>
        <c:lblOffset val="100"/>
        <c:noMultiLvlLbl val="0"/>
      </c:catAx>
      <c:valAx>
        <c:axId val="3536300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1808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6">
            <a:lumMod val="20000"/>
            <a:lumOff val="80000"/>
          </a:schemeClr>
        </a:solidFill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7552650871659517"/>
          <c:y val="3.6961410417999531E-2"/>
          <c:w val="0.80584026699736067"/>
          <c:h val="0.815641173969175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717789.3</c:v>
                </c:pt>
                <c:pt idx="1">
                  <c:v>704587.7</c:v>
                </c:pt>
                <c:pt idx="2">
                  <c:v>517967.1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2068224"/>
        <c:axId val="35381824"/>
        <c:axId val="0"/>
      </c:bar3DChart>
      <c:catAx>
        <c:axId val="262068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5381824"/>
        <c:crosses val="autoZero"/>
        <c:auto val="1"/>
        <c:lblAlgn val="ctr"/>
        <c:lblOffset val="100"/>
        <c:noMultiLvlLbl val="0"/>
      </c:catAx>
      <c:valAx>
        <c:axId val="3538182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2068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4710094899046536"/>
          <c:y val="9.3669726932697761E-2"/>
          <c:w val="0.80584026699736067"/>
          <c:h val="0.750057426051760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47873</c:v>
                </c:pt>
                <c:pt idx="1">
                  <c:v>46692.3</c:v>
                </c:pt>
                <c:pt idx="2">
                  <c:v>71790.100000000006</c:v>
                </c:pt>
                <c:pt idx="3">
                  <c:v>83520.100000000006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2120448"/>
        <c:axId val="35385280"/>
        <c:axId val="0"/>
      </c:bar3DChart>
      <c:catAx>
        <c:axId val="262120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5385280"/>
        <c:crosses val="autoZero"/>
        <c:auto val="1"/>
        <c:lblAlgn val="ctr"/>
        <c:lblOffset val="100"/>
        <c:noMultiLvlLbl val="0"/>
      </c:catAx>
      <c:valAx>
        <c:axId val="3538528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2120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3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4977145932734201"/>
          <c:y val="0.11031356876262996"/>
          <c:w val="0.80584026699736067"/>
          <c:h val="0.750057426051760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137573.5</c:v>
                </c:pt>
                <c:pt idx="1">
                  <c:v>130460.3</c:v>
                </c:pt>
                <c:pt idx="2">
                  <c:v>86465</c:v>
                </c:pt>
                <c:pt idx="3">
                  <c:v>34313.199999999997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2129664"/>
        <c:axId val="35388736"/>
        <c:axId val="0"/>
      </c:bar3DChart>
      <c:catAx>
        <c:axId val="262129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5388736"/>
        <c:crosses val="autoZero"/>
        <c:auto val="1"/>
        <c:lblAlgn val="ctr"/>
        <c:lblOffset val="100"/>
        <c:noMultiLvlLbl val="0"/>
      </c:catAx>
      <c:valAx>
        <c:axId val="3538873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2129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4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9103135947630234"/>
          <c:y val="3.1862972015455078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174560</c:v>
                </c:pt>
                <c:pt idx="1">
                  <c:v>88050.8</c:v>
                </c:pt>
                <c:pt idx="2">
                  <c:v>31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2251008"/>
        <c:axId val="245753536"/>
        <c:axId val="0"/>
      </c:bar3DChart>
      <c:catAx>
        <c:axId val="262251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45753536"/>
        <c:crosses val="autoZero"/>
        <c:auto val="1"/>
        <c:lblAlgn val="ctr"/>
        <c:lblOffset val="100"/>
        <c:noMultiLvlLbl val="0"/>
      </c:catAx>
      <c:valAx>
        <c:axId val="24575353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2251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781106505098797"/>
          <c:y val="3.6629726326704456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307973.7</c:v>
                </c:pt>
                <c:pt idx="1">
                  <c:v>456608.2</c:v>
                </c:pt>
                <c:pt idx="2">
                  <c:v>387907.1</c:v>
                </c:pt>
                <c:pt idx="3">
                  <c:v>451722.4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2850048"/>
        <c:axId val="245756992"/>
        <c:axId val="0"/>
      </c:bar3DChart>
      <c:catAx>
        <c:axId val="262850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45756992"/>
        <c:crosses val="autoZero"/>
        <c:auto val="1"/>
        <c:lblAlgn val="ctr"/>
        <c:lblOffset val="100"/>
        <c:noMultiLvlLbl val="0"/>
      </c:catAx>
      <c:valAx>
        <c:axId val="245756992"/>
        <c:scaling>
          <c:orientation val="minMax"/>
        </c:scaling>
        <c:delete val="0"/>
        <c:axPos val="l"/>
        <c:majorGridlines>
          <c:spPr>
            <a:ln>
              <a:solidFill>
                <a:schemeClr val="accent5">
                  <a:lumMod val="20000"/>
                  <a:lumOff val="80000"/>
                </a:schemeClr>
              </a:solidFill>
            </a:ln>
          </c:spPr>
        </c:majorGridlines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2850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9103135947630234"/>
          <c:y val="3.1862972015455078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1650</c:v>
                </c:pt>
                <c:pt idx="1">
                  <c:v>1450</c:v>
                </c:pt>
                <c:pt idx="2">
                  <c:v>1450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2849024"/>
        <c:axId val="245759296"/>
        <c:axId val="0"/>
      </c:bar3DChart>
      <c:catAx>
        <c:axId val="262849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45759296"/>
        <c:crosses val="autoZero"/>
        <c:auto val="1"/>
        <c:lblAlgn val="ctr"/>
        <c:lblOffset val="100"/>
        <c:noMultiLvlLbl val="0"/>
      </c:catAx>
      <c:valAx>
        <c:axId val="24575929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2849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4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4710094899046536"/>
          <c:y val="3.186282605236055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13951.4</c:v>
                </c:pt>
                <c:pt idx="1">
                  <c:v>3600</c:v>
                </c:pt>
                <c:pt idx="2">
                  <c:v>4500</c:v>
                </c:pt>
                <c:pt idx="3">
                  <c:v>5000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3204864"/>
        <c:axId val="258706240"/>
        <c:axId val="0"/>
      </c:bar3DChart>
      <c:catAx>
        <c:axId val="263204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58706240"/>
        <c:crosses val="autoZero"/>
        <c:auto val="1"/>
        <c:lblAlgn val="ctr"/>
        <c:lblOffset val="100"/>
        <c:noMultiLvlLbl val="0"/>
      </c:catAx>
      <c:valAx>
        <c:axId val="25870624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3204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22007179514167041"/>
          <c:y val="0"/>
          <c:w val="0.75382036011593256"/>
          <c:h val="0.922470853932896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58930.8</c:v>
                </c:pt>
                <c:pt idx="1">
                  <c:v>57758.400000000001</c:v>
                </c:pt>
                <c:pt idx="2">
                  <c:v>59774.7</c:v>
                </c:pt>
                <c:pt idx="3">
                  <c:v>63470.5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1286659</c:v>
                </c:pt>
                <c:pt idx="1">
                  <c:v>1437392.7</c:v>
                </c:pt>
                <c:pt idx="2">
                  <c:v>915807.9</c:v>
                </c:pt>
                <c:pt idx="3">
                  <c:v>414102.2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573.20000000000005</c:v>
                </c:pt>
                <c:pt idx="1">
                  <c:v>564.6</c:v>
                </c:pt>
                <c:pt idx="2">
                  <c:v>564.6</c:v>
                </c:pt>
                <c:pt idx="3">
                  <c:v>564.6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213640.5</c:v>
                </c:pt>
                <c:pt idx="1">
                  <c:v>55016.4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 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#,##0.0</c:formatCode>
                <c:ptCount val="4"/>
                <c:pt idx="0">
                  <c:v>5000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35422208"/>
        <c:axId val="148399232"/>
        <c:axId val="0"/>
      </c:bar3DChart>
      <c:catAx>
        <c:axId val="35422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48399232"/>
        <c:crosses val="autoZero"/>
        <c:auto val="1"/>
        <c:lblAlgn val="ctr"/>
        <c:lblOffset val="100"/>
        <c:noMultiLvlLbl val="0"/>
      </c:catAx>
      <c:valAx>
        <c:axId val="1483992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35422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7354952763533094E-3"/>
          <c:y val="7.4063708021046087E-2"/>
          <c:w val="0.24738808261070405"/>
          <c:h val="0.847324900407891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9103135947630234"/>
          <c:y val="3.1862972015455078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320</c:v>
                </c:pt>
                <c:pt idx="1">
                  <c:v>560</c:v>
                </c:pt>
                <c:pt idx="2">
                  <c:v>560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3219200"/>
        <c:axId val="258708544"/>
        <c:axId val="0"/>
      </c:bar3DChart>
      <c:catAx>
        <c:axId val="263219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58708544"/>
        <c:crosses val="autoZero"/>
        <c:auto val="1"/>
        <c:lblAlgn val="ctr"/>
        <c:lblOffset val="100"/>
        <c:noMultiLvlLbl val="0"/>
      </c:catAx>
      <c:valAx>
        <c:axId val="25870854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3219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3">
            <a:lumMod val="40000"/>
            <a:lumOff val="60000"/>
          </a:schemeClr>
        </a:solidFill>
      </c:spPr>
    </c:backWall>
    <c:plotArea>
      <c:layout>
        <c:manualLayout>
          <c:layoutTarget val="inner"/>
          <c:xMode val="edge"/>
          <c:yMode val="edge"/>
          <c:x val="0.19103135947630234"/>
          <c:y val="3.1862972015455078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0</c:v>
                </c:pt>
                <c:pt idx="1">
                  <c:v>500</c:v>
                </c:pt>
                <c:pt idx="2">
                  <c:v>500</c:v>
                </c:pt>
                <c:pt idx="3">
                  <c:v>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3482368"/>
        <c:axId val="258711552"/>
        <c:axId val="0"/>
      </c:bar3DChart>
      <c:catAx>
        <c:axId val="263482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58711552"/>
        <c:crosses val="autoZero"/>
        <c:auto val="1"/>
        <c:lblAlgn val="ctr"/>
        <c:lblOffset val="100"/>
        <c:noMultiLvlLbl val="0"/>
      </c:catAx>
      <c:valAx>
        <c:axId val="25871155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3482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5">
            <a:lumMod val="20000"/>
            <a:lumOff val="80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2125953105762008"/>
          <c:y val="2.8969754111405038E-2"/>
          <c:w val="0.80584026699736067"/>
          <c:h val="0.882973213186522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281</c:v>
                </c:pt>
                <c:pt idx="1">
                  <c:v>48.6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3808000"/>
        <c:axId val="258715584"/>
        <c:axId val="0"/>
      </c:bar3DChart>
      <c:catAx>
        <c:axId val="263808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58715584"/>
        <c:crosses val="autoZero"/>
        <c:auto val="1"/>
        <c:lblAlgn val="ctr"/>
        <c:lblOffset val="100"/>
        <c:noMultiLvlLbl val="0"/>
      </c:catAx>
      <c:valAx>
        <c:axId val="25871558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3808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.12443606775274539"/>
          <c:y val="0.12174571054273114"/>
          <c:w val="0.70717345683479382"/>
          <c:h val="0.741824872263631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rgbClr val="09CAFF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2.5721779705636582E-3"/>
                  <c:y val="-1.0377163731393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604581403100092E-3"/>
                  <c:y val="-5.1121534000247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6682301000372691E-3"/>
                  <c:y val="-2.63237749702769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rgbClr val="F8FBCD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2015635.7</c:v>
                </c:pt>
                <c:pt idx="1">
                  <c:v>1453889.9</c:v>
                </c:pt>
                <c:pt idx="2">
                  <c:v>987165.1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4.0584107804446851E-2"/>
                  <c:y val="-9.28420888557990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5190932891514504E-2"/>
                  <c:y val="-1.689405986399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331512682165802E-2"/>
                  <c:y val="-2.1139027670225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69145030397139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rgbClr val="F8FBCD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2060255</c:v>
                </c:pt>
                <c:pt idx="1">
                  <c:v>1501786.6</c:v>
                </c:pt>
                <c:pt idx="2">
                  <c:v>1023102.4</c:v>
                </c:pt>
              </c:numCache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дефицит, профицит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0985590972983682E-2"/>
                  <c:y val="-2.1199344351456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05977838211215E-2"/>
                  <c:y val="-2.569677166881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878599237765868E-2"/>
                  <c:y val="-2.5073499296098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711280141999741E-2"/>
                  <c:y val="9.37217296523760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8FBCD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-44619.3</c:v>
                </c:pt>
                <c:pt idx="1">
                  <c:v>-47896.7</c:v>
                </c:pt>
                <c:pt idx="2">
                  <c:v>-35937.300000000003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58"/>
        <c:shape val="cylinder"/>
        <c:axId val="35424768"/>
        <c:axId val="148408576"/>
        <c:axId val="0"/>
      </c:bar3DChart>
      <c:catAx>
        <c:axId val="3542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effectLst/>
              </a:defRPr>
            </a:pPr>
            <a:endParaRPr lang="ru-RU"/>
          </a:p>
        </c:txPr>
        <c:crossAx val="148408576"/>
        <c:crosses val="autoZero"/>
        <c:auto val="1"/>
        <c:lblAlgn val="ctr"/>
        <c:lblOffset val="1000"/>
        <c:noMultiLvlLbl val="0"/>
      </c:catAx>
      <c:valAx>
        <c:axId val="148408576"/>
        <c:scaling>
          <c:orientation val="minMax"/>
        </c:scaling>
        <c:delete val="0"/>
        <c:axPos val="l"/>
        <c:majorGridlines>
          <c:spPr>
            <a:ln w="0"/>
          </c:spPr>
        </c:majorGridlines>
        <c:numFmt formatCode="#,##0.00" sourceLinked="1"/>
        <c:majorTickMark val="out"/>
        <c:minorTickMark val="none"/>
        <c:tickLblPos val="nextTo"/>
        <c:crossAx val="35424768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83481456690064348"/>
          <c:y val="0.36175500803605454"/>
          <c:w val="0.16518543309935596"/>
          <c:h val="0.28289178080723132"/>
        </c:manualLayout>
      </c:layout>
      <c:overlay val="0"/>
    </c:legend>
    <c:plotVisOnly val="1"/>
    <c:dispBlanksAs val="gap"/>
    <c:showDLblsOverMax val="0"/>
  </c:chart>
  <c:spPr>
    <a:solidFill>
      <a:srgbClr val="F8FBCD"/>
    </a:solidFill>
    <a:ln w="22225">
      <a:solidFill>
        <a:schemeClr val="tx2">
          <a:lumMod val="75000"/>
          <a:lumOff val="25000"/>
        </a:schemeClr>
      </a:solidFill>
    </a:ln>
  </c:spPr>
  <c:txPr>
    <a:bodyPr/>
    <a:lstStyle/>
    <a:p>
      <a:pPr>
        <a:defRPr sz="125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ln w="19050"/>
      </c:spPr>
    </c:sideWall>
    <c:backWall>
      <c:thickness val="0"/>
      <c:spPr>
        <a:ln w="19050"/>
      </c:spPr>
    </c:backWall>
    <c:plotArea>
      <c:layout>
        <c:manualLayout>
          <c:layoutTarget val="inner"/>
          <c:xMode val="edge"/>
          <c:yMode val="edge"/>
          <c:x val="0.1025453907284638"/>
          <c:y val="5.6513640297276922E-2"/>
          <c:w val="0.67614537421112675"/>
          <c:h val="0.871167275273508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72A2DC"/>
            </a:solidFill>
            <a:ln w="41275">
              <a:noFill/>
            </a:ln>
            <a:effectLst>
              <a:outerShdw blurRad="88900" dist="38100" dir="18900000" sx="104000" sy="104000" algn="bl" rotWithShape="0">
                <a:prstClr val="black">
                  <a:alpha val="36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8FBCD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567281.30000000005</c:v>
                </c:pt>
                <c:pt idx="1">
                  <c:v>565414.1</c:v>
                </c:pt>
                <c:pt idx="2">
                  <c:v>578435.6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средств районного,  областного и федерального бюджетов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412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8FBCD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1492973.7</c:v>
                </c:pt>
                <c:pt idx="1">
                  <c:v>916372.5</c:v>
                </c:pt>
                <c:pt idx="2">
                  <c:v>414666.8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85"/>
        <c:shape val="box"/>
        <c:axId val="259461120"/>
        <c:axId val="163725888"/>
        <c:axId val="0"/>
      </c:bar3DChart>
      <c:catAx>
        <c:axId val="259461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163725888"/>
        <c:crosses val="autoZero"/>
        <c:auto val="1"/>
        <c:lblAlgn val="ctr"/>
        <c:lblOffset val="100"/>
        <c:noMultiLvlLbl val="0"/>
      </c:catAx>
      <c:valAx>
        <c:axId val="163725888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59461120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300" i="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6985615329952861"/>
          <c:y val="2.7470419474765306E-2"/>
          <c:w val="0.22016067921174376"/>
          <c:h val="0.41081525315577194"/>
        </c:manualLayout>
      </c:layout>
      <c:overlay val="0"/>
      <c:spPr>
        <a:ln w="9525">
          <a:noFill/>
        </a:ln>
      </c:spPr>
      <c:txPr>
        <a:bodyPr/>
        <a:lstStyle/>
        <a:p>
          <a:pPr>
            <a:defRPr sz="1300" i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E5"/>
    </a:solidFill>
    <a:ln w="38100"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969748000709471E-2"/>
          <c:y val="0"/>
          <c:w val="0.9123587876200889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explosion val="7"/>
          <c:dPt>
            <c:idx val="0"/>
            <c:bubble3D val="0"/>
            <c:explosion val="38"/>
          </c:dPt>
          <c:dPt>
            <c:idx val="5"/>
            <c:bubble3D val="0"/>
            <c:spPr>
              <a:gradFill rotWithShape="1">
                <a:gsLst>
                  <a:gs pos="0">
                    <a:schemeClr val="accent3">
                      <a:tint val="65000"/>
                      <a:satMod val="270000"/>
                    </a:schemeClr>
                  </a:gs>
                  <a:gs pos="25000">
                    <a:schemeClr val="accent3">
                      <a:tint val="60000"/>
                      <a:satMod val="300000"/>
                    </a:schemeClr>
                  </a:gs>
                  <a:gs pos="100000">
                    <a:schemeClr val="accent3">
                      <a:tint val="29000"/>
                      <a:satMod val="40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atMod val="150000"/>
                  </a:schemeClr>
                </a:solidFill>
                <a:prstDash val="solid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c:spPr>
          </c:dPt>
          <c:cat>
            <c:strRef>
              <c:f>Лист1!$A$2:$A$7</c:f>
              <c:strCache>
                <c:ptCount val="6"/>
                <c:pt idx="0">
                  <c:v>Жилищно-коммунальное хозяйство</c:v>
                </c:pt>
                <c:pt idx="1">
                  <c:v>Общегосударственные вопросы</c:v>
                </c:pt>
                <c:pt idx="2">
                  <c:v>Другие расходы в области национальной политики</c:v>
                </c:pt>
                <c:pt idx="3">
                  <c:v>Дорожное хозяйство</c:v>
                </c:pt>
                <c:pt idx="4">
                  <c:v>Культура</c:v>
                </c:pt>
                <c:pt idx="5">
                  <c:v>Социальная политика и другие расходы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0.71700148767992311</c:v>
                </c:pt>
                <c:pt idx="1">
                  <c:v>7.2408221312410356E-2</c:v>
                </c:pt>
                <c:pt idx="2">
                  <c:v>9.1243559656450299E-3</c:v>
                </c:pt>
                <c:pt idx="3">
                  <c:v>0.1675724606905456</c:v>
                </c:pt>
                <c:pt idx="4">
                  <c:v>2.8335521573785771E-2</c:v>
                </c:pt>
                <c:pt idx="5">
                  <c:v>5.5579527776901403E-3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 2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Жилищно-коммунальное хозяйство</c:v>
                </c:pt>
                <c:pt idx="1">
                  <c:v>Общегосударственные вопросы</c:v>
                </c:pt>
                <c:pt idx="2">
                  <c:v>Другие расходы в области национальной политики</c:v>
                </c:pt>
                <c:pt idx="3">
                  <c:v>Дорожное хозяйство</c:v>
                </c:pt>
                <c:pt idx="4">
                  <c:v>Культура</c:v>
                </c:pt>
                <c:pt idx="5">
                  <c:v>Социальная политика и другие расходы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1477205.9</c:v>
                </c:pt>
                <c:pt idx="1">
                  <c:v>149179.4</c:v>
                </c:pt>
                <c:pt idx="2">
                  <c:v>18798.5</c:v>
                </c:pt>
                <c:pt idx="3">
                  <c:v>345242</c:v>
                </c:pt>
                <c:pt idx="4">
                  <c:v>58378.400000000001</c:v>
                </c:pt>
                <c:pt idx="5">
                  <c:v>11450.8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 3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Жилищно-коммунальное хозяйство</c:v>
                </c:pt>
                <c:pt idx="1">
                  <c:v>Общегосударственные вопросы</c:v>
                </c:pt>
                <c:pt idx="2">
                  <c:v>Другие расходы в области национальной политики</c:v>
                </c:pt>
                <c:pt idx="3">
                  <c:v>Дорожное хозяйство</c:v>
                </c:pt>
                <c:pt idx="4">
                  <c:v>Культура</c:v>
                </c:pt>
                <c:pt idx="5">
                  <c:v>Социальная политика и другие расходы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2060255</c:v>
                </c:pt>
                <c:pt idx="1">
                  <c:v>2060255</c:v>
                </c:pt>
                <c:pt idx="2">
                  <c:v>2060255</c:v>
                </c:pt>
                <c:pt idx="3">
                  <c:v>2060255</c:v>
                </c:pt>
                <c:pt idx="4">
                  <c:v>2060255</c:v>
                </c:pt>
                <c:pt idx="5">
                  <c:v>2060255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tx2">
        <a:lumMod val="10000"/>
        <a:lumOff val="9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2">
            <a:lumMod val="40000"/>
            <a:lumOff val="60000"/>
          </a:schemeClr>
        </a:solidFill>
      </c:spPr>
    </c:sideWall>
    <c:backWall>
      <c:thickness val="0"/>
      <c:spPr>
        <a:solidFill>
          <a:schemeClr val="accent2">
            <a:lumMod val="40000"/>
            <a:lumOff val="60000"/>
          </a:schemeClr>
        </a:solidFill>
      </c:spPr>
    </c:backWall>
    <c:plotArea>
      <c:layout>
        <c:manualLayout>
          <c:layoutTarget val="inner"/>
          <c:xMode val="edge"/>
          <c:yMode val="edge"/>
          <c:x val="0.16079256959436938"/>
          <c:y val="8.3871115769745389E-2"/>
          <c:w val="0.80584026699736067"/>
          <c:h val="0.77447191857909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30708.2</c:v>
                </c:pt>
                <c:pt idx="1">
                  <c:v>19839.599999999999</c:v>
                </c:pt>
                <c:pt idx="2">
                  <c:v>14333</c:v>
                </c:pt>
                <c:pt idx="3">
                  <c:v>14572.4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0036096"/>
        <c:axId val="35327936"/>
        <c:axId val="0"/>
      </c:bar3DChart>
      <c:catAx>
        <c:axId val="2600360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5327936"/>
        <c:crosses val="autoZero"/>
        <c:auto val="1"/>
        <c:lblAlgn val="ctr"/>
        <c:lblOffset val="100"/>
        <c:noMultiLvlLbl val="0"/>
      </c:catAx>
      <c:valAx>
        <c:axId val="3532793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0036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8939299537288651"/>
          <c:y val="5.3198195369596614E-2"/>
          <c:w val="0.80584026699736067"/>
          <c:h val="0.77447191857909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10319.299999999999</c:v>
                </c:pt>
                <c:pt idx="1">
                  <c:v>8414</c:v>
                </c:pt>
                <c:pt idx="2">
                  <c:v>10518.1</c:v>
                </c:pt>
                <c:pt idx="3">
                  <c:v>9548.2999999999993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0037632"/>
        <c:axId val="35330816"/>
        <c:axId val="0"/>
      </c:bar3DChart>
      <c:catAx>
        <c:axId val="260037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5330816"/>
        <c:crosses val="autoZero"/>
        <c:auto val="1"/>
        <c:lblAlgn val="ctr"/>
        <c:lblOffset val="100"/>
        <c:noMultiLvlLbl val="0"/>
      </c:catAx>
      <c:valAx>
        <c:axId val="3533081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0037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3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7811065050987968"/>
          <c:y val="0.10616397028682635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530911.69999999995</c:v>
                </c:pt>
                <c:pt idx="1">
                  <c:v>336779.4</c:v>
                </c:pt>
                <c:pt idx="2">
                  <c:v>95278.8</c:v>
                </c:pt>
                <c:pt idx="3">
                  <c:v>98500.800000000003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0540416"/>
        <c:axId val="119670464"/>
        <c:axId val="0"/>
      </c:bar3DChart>
      <c:catAx>
        <c:axId val="260540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9670464"/>
        <c:crosses val="autoZero"/>
        <c:auto val="1"/>
        <c:lblAlgn val="ctr"/>
        <c:lblOffset val="100"/>
        <c:noMultiLvlLbl val="0"/>
      </c:catAx>
      <c:valAx>
        <c:axId val="11967046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0540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4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6260579975017253"/>
          <c:y val="3.186282605236055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19409.2</c:v>
                </c:pt>
                <c:pt idx="1">
                  <c:v>16580.599999999999</c:v>
                </c:pt>
                <c:pt idx="2">
                  <c:v>17250</c:v>
                </c:pt>
                <c:pt idx="3">
                  <c:v>17950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0546048"/>
        <c:axId val="119673920"/>
        <c:axId val="0"/>
      </c:bar3DChart>
      <c:catAx>
        <c:axId val="260546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9673920"/>
        <c:crosses val="autoZero"/>
        <c:auto val="1"/>
        <c:lblAlgn val="ctr"/>
        <c:lblOffset val="100"/>
        <c:noMultiLvlLbl val="0"/>
      </c:catAx>
      <c:valAx>
        <c:axId val="11967392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0546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3.png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724D7F1B-A1E0-49D7-BF3E-FEFCD1C743CE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1905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200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3ECAFA-A6D7-41FF-AC7E-E0473AEE9907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145866" custScaleY="254049" custRadScaleRad="88468" custRadScaleInc="-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48208" custScaleY="171616" custRadScaleRad="95995" custRadScaleInc="3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48208" custScaleY="177669" custRadScaleRad="99715" custRadScaleInc="3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48208" custScaleY="196901" custRadScaleRad="100881" custRadScaleInc="-20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48208" custScaleY="166898" custRadScaleRad="96729" custRadScaleInc="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48208" custScaleY="196901" custRadScaleRad="103591" custRadScaleInc="29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48208" custScaleY="186453" custRadScaleRad="102738" custRadScaleInc="-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48085" custScaleY="169230" custRadScaleRad="97946" custRadScaleInc="-47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87AAE276-A07B-4638-A021-3558353374C9}" type="presOf" srcId="{582979A8-C384-483D-9063-70433550210F}" destId="{03867FA4-A613-4921-92BD-CBD0DE5AF6C1}" srcOrd="0" destOrd="0" presId="urn:microsoft.com/office/officeart/2005/8/layout/cycle5"/>
    <dgm:cxn modelId="{7242FA78-137B-4638-96E5-8F805E9F4CF0}" type="presOf" srcId="{7D26771F-14FC-487C-BE39-6B56926D70D0}" destId="{DA554C6D-A2BD-4B94-802C-6C55DB9F2BF8}" srcOrd="0" destOrd="0" presId="urn:microsoft.com/office/officeart/2005/8/layout/cycle5"/>
    <dgm:cxn modelId="{A11F9AD0-E773-4C25-B4F6-924EE03F34F2}" type="presOf" srcId="{8BA3E322-4EFF-422F-8958-15FC13EBBE0A}" destId="{F93ECD45-54D8-465B-A0C2-914295F3C5BD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26AE92A5-16E0-4A86-8D83-0946D791CA04}" type="presOf" srcId="{3E04EBF9-6BCF-4C97-97CC-16053D8ADECA}" destId="{D76CEF15-AD37-4FF7-A9D9-F30101483B47}" srcOrd="0" destOrd="0" presId="urn:microsoft.com/office/officeart/2005/8/layout/cycle5"/>
    <dgm:cxn modelId="{AFBA96FA-CD7C-4EF6-952D-27A9173B905C}" type="presOf" srcId="{CBBE3567-C6F7-4BAB-9067-FDC8A32F0041}" destId="{191E1915-7B43-453A-9B3B-8BE365BAB7F0}" srcOrd="0" destOrd="0" presId="urn:microsoft.com/office/officeart/2005/8/layout/cycle5"/>
    <dgm:cxn modelId="{EBBC954A-FA75-453F-AB99-F8ACDE233587}" type="presOf" srcId="{1B6EB8D1-E4C2-40F7-BAF0-BED45F5C904D}" destId="{37B34B6A-4DCE-4DE3-951A-2EF6B41DAEEC}" srcOrd="0" destOrd="0" presId="urn:microsoft.com/office/officeart/2005/8/layout/cycle5"/>
    <dgm:cxn modelId="{8E5B067F-354B-44C5-808D-8CC8964541DF}" type="presOf" srcId="{8FBAAD1B-5BAC-4AC0-8BA9-6D0621EB872A}" destId="{5C1B40A2-C95B-481E-9090-4B7BCF3B56CE}" srcOrd="0" destOrd="0" presId="urn:microsoft.com/office/officeart/2005/8/layout/cycle5"/>
    <dgm:cxn modelId="{C3DC0A74-8813-4685-BD1E-E93BCE95FABD}" type="presOf" srcId="{181EA984-4962-4DC5-8CDA-71251781BB72}" destId="{6B2E63ED-B4B9-4312-8B34-C6298E61E31E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61DA5B51-8BD9-4B90-A8B8-DCFD1CFD45B5}" type="presOf" srcId="{99AA82BB-5D7A-4078-8B23-18C254D0DC4B}" destId="{529DDF86-EE24-4644-BF9F-F7994B1A08DB}" srcOrd="0" destOrd="0" presId="urn:microsoft.com/office/officeart/2005/8/layout/cycle5"/>
    <dgm:cxn modelId="{592716D9-040D-42B8-85E4-F71F5FF3E00F}" type="presOf" srcId="{83D8F672-682C-4EEF-83C3-46A0F47A1E51}" destId="{2C814299-90FC-466A-8C27-58BBE7C3AD9B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267C0AF7-77CA-4B15-8EF6-FBF9EFFAFDD1}" type="presOf" srcId="{1F9A309A-9FC0-485D-BD9D-D3AA06914A86}" destId="{43434E4B-C4FB-4DAC-9533-71DBE9279538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FED38041-E97F-47E4-AD4A-8C3209BAFA45}" type="presOf" srcId="{2F3150F9-E42C-4C20-8C2E-D3A5F4293F34}" destId="{26BC9EC0-F33D-4C53-893E-E607BC23B588}" srcOrd="0" destOrd="0" presId="urn:microsoft.com/office/officeart/2005/8/layout/cycle5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A59F2662-CF8D-4ED1-853A-A1448B0AC71C}" type="presOf" srcId="{CE6B3773-E288-4ED6-8D2D-7A94A1E9116E}" destId="{B61698C4-7017-4D89-87F7-56075D701F9E}" srcOrd="0" destOrd="0" presId="urn:microsoft.com/office/officeart/2005/8/layout/cycle5"/>
    <dgm:cxn modelId="{769FA6A1-6211-4FD5-BB2E-5E3CA8800DB9}" type="presOf" srcId="{443ECAFA-A6D7-41FF-AC7E-E0473AEE9907}" destId="{18E1BD14-653F-47B3-BB46-667C8FB2497F}" srcOrd="0" destOrd="0" presId="urn:microsoft.com/office/officeart/2005/8/layout/cycle5"/>
    <dgm:cxn modelId="{2377522F-7365-4825-8512-0A9A480C9582}" type="presOf" srcId="{AC3117F4-22F7-4278-9E67-6CE483EEA235}" destId="{644BD4D3-8D2A-489F-BC0B-191B4AEF9533}" srcOrd="0" destOrd="0" presId="urn:microsoft.com/office/officeart/2005/8/layout/cycle5"/>
    <dgm:cxn modelId="{116CA072-AB88-4175-8B19-AD58097C38B7}" type="presOf" srcId="{FD2A65F7-0EFD-427A-9350-4EE82EF8A3A3}" destId="{E20084B0-DED3-4DEB-8998-F77FEE57635D}" srcOrd="0" destOrd="0" presId="urn:microsoft.com/office/officeart/2005/8/layout/cycle5"/>
    <dgm:cxn modelId="{2226B046-AAC1-4C49-86D1-22C12E121BE7}" type="presOf" srcId="{724D7F1B-A1E0-49D7-BF3E-FEFCD1C743CE}" destId="{A54D8CAD-B47B-492A-A92F-69E42EBB0CBD}" srcOrd="0" destOrd="0" presId="urn:microsoft.com/office/officeart/2005/8/layout/cycle5"/>
    <dgm:cxn modelId="{FB726FDE-B3FD-489F-80A5-1F8DEFD341AF}" type="presParOf" srcId="{5C1B40A2-C95B-481E-9090-4B7BCF3B56CE}" destId="{18E1BD14-653F-47B3-BB46-667C8FB2497F}" srcOrd="0" destOrd="0" presId="urn:microsoft.com/office/officeart/2005/8/layout/cycle5"/>
    <dgm:cxn modelId="{3DDE65B7-BE62-4FC5-AA17-700F40C2DD84}" type="presParOf" srcId="{5C1B40A2-C95B-481E-9090-4B7BCF3B56CE}" destId="{63F2586D-5C2A-47F2-8FBF-D647F1535402}" srcOrd="1" destOrd="0" presId="urn:microsoft.com/office/officeart/2005/8/layout/cycle5"/>
    <dgm:cxn modelId="{21086330-0647-417F-AB5D-9F8E151E85C5}" type="presParOf" srcId="{5C1B40A2-C95B-481E-9090-4B7BCF3B56CE}" destId="{43434E4B-C4FB-4DAC-9533-71DBE9279538}" srcOrd="2" destOrd="0" presId="urn:microsoft.com/office/officeart/2005/8/layout/cycle5"/>
    <dgm:cxn modelId="{E4ABFB4C-E497-4BF2-B42A-780D196BF0DB}" type="presParOf" srcId="{5C1B40A2-C95B-481E-9090-4B7BCF3B56CE}" destId="{A54D8CAD-B47B-492A-A92F-69E42EBB0CBD}" srcOrd="3" destOrd="0" presId="urn:microsoft.com/office/officeart/2005/8/layout/cycle5"/>
    <dgm:cxn modelId="{FEEC166F-A74B-49DD-A840-E1095E7BB9A3}" type="presParOf" srcId="{5C1B40A2-C95B-481E-9090-4B7BCF3B56CE}" destId="{C1BE9F86-1024-42B7-8000-210EB09C538A}" srcOrd="4" destOrd="0" presId="urn:microsoft.com/office/officeart/2005/8/layout/cycle5"/>
    <dgm:cxn modelId="{11311B27-0833-4B2F-9835-A203FBB6244C}" type="presParOf" srcId="{5C1B40A2-C95B-481E-9090-4B7BCF3B56CE}" destId="{F93ECD45-54D8-465B-A0C2-914295F3C5BD}" srcOrd="5" destOrd="0" presId="urn:microsoft.com/office/officeart/2005/8/layout/cycle5"/>
    <dgm:cxn modelId="{208C1F51-E7CE-460B-BD89-32D6809DF07D}" type="presParOf" srcId="{5C1B40A2-C95B-481E-9090-4B7BCF3B56CE}" destId="{D76CEF15-AD37-4FF7-A9D9-F30101483B47}" srcOrd="6" destOrd="0" presId="urn:microsoft.com/office/officeart/2005/8/layout/cycle5"/>
    <dgm:cxn modelId="{08B6C7EE-6968-4467-BEBD-B3CF8B35FC56}" type="presParOf" srcId="{5C1B40A2-C95B-481E-9090-4B7BCF3B56CE}" destId="{89825730-0866-4745-85D0-1D1DCFBF2A18}" srcOrd="7" destOrd="0" presId="urn:microsoft.com/office/officeart/2005/8/layout/cycle5"/>
    <dgm:cxn modelId="{0ED1296C-85F6-4768-9C2A-BE19DC8FA633}" type="presParOf" srcId="{5C1B40A2-C95B-481E-9090-4B7BCF3B56CE}" destId="{DA554C6D-A2BD-4B94-802C-6C55DB9F2BF8}" srcOrd="8" destOrd="0" presId="urn:microsoft.com/office/officeart/2005/8/layout/cycle5"/>
    <dgm:cxn modelId="{11BAE29F-3C47-46A2-9820-9E097421DFF6}" type="presParOf" srcId="{5C1B40A2-C95B-481E-9090-4B7BCF3B56CE}" destId="{644BD4D3-8D2A-489F-BC0B-191B4AEF9533}" srcOrd="9" destOrd="0" presId="urn:microsoft.com/office/officeart/2005/8/layout/cycle5"/>
    <dgm:cxn modelId="{AF2621AD-4AB0-4EB8-9A7F-AC8937D0AA85}" type="presParOf" srcId="{5C1B40A2-C95B-481E-9090-4B7BCF3B56CE}" destId="{DAC3B005-4E2A-4348-9B77-486F2914FE10}" srcOrd="10" destOrd="0" presId="urn:microsoft.com/office/officeart/2005/8/layout/cycle5"/>
    <dgm:cxn modelId="{0B521388-BF64-473F-A2E6-33BD23A64CDA}" type="presParOf" srcId="{5C1B40A2-C95B-481E-9090-4B7BCF3B56CE}" destId="{2C814299-90FC-466A-8C27-58BBE7C3AD9B}" srcOrd="11" destOrd="0" presId="urn:microsoft.com/office/officeart/2005/8/layout/cycle5"/>
    <dgm:cxn modelId="{3CA4969B-875A-4FC9-A4FC-5517D3DE4152}" type="presParOf" srcId="{5C1B40A2-C95B-481E-9090-4B7BCF3B56CE}" destId="{03867FA4-A613-4921-92BD-CBD0DE5AF6C1}" srcOrd="12" destOrd="0" presId="urn:microsoft.com/office/officeart/2005/8/layout/cycle5"/>
    <dgm:cxn modelId="{DF709F48-EFE6-43FC-A851-E5313718F727}" type="presParOf" srcId="{5C1B40A2-C95B-481E-9090-4B7BCF3B56CE}" destId="{A543EB03-7087-4967-BA16-52B020590675}" srcOrd="13" destOrd="0" presId="urn:microsoft.com/office/officeart/2005/8/layout/cycle5"/>
    <dgm:cxn modelId="{F61EEA98-5191-457C-9861-646B15CC807E}" type="presParOf" srcId="{5C1B40A2-C95B-481E-9090-4B7BCF3B56CE}" destId="{191E1915-7B43-453A-9B3B-8BE365BAB7F0}" srcOrd="14" destOrd="0" presId="urn:microsoft.com/office/officeart/2005/8/layout/cycle5"/>
    <dgm:cxn modelId="{077DF16E-6049-47B5-A41A-18328D2456A1}" type="presParOf" srcId="{5C1B40A2-C95B-481E-9090-4B7BCF3B56CE}" destId="{529DDF86-EE24-4644-BF9F-F7994B1A08DB}" srcOrd="15" destOrd="0" presId="urn:microsoft.com/office/officeart/2005/8/layout/cycle5"/>
    <dgm:cxn modelId="{0763E5CF-4023-4416-B0FD-238355F65D3B}" type="presParOf" srcId="{5C1B40A2-C95B-481E-9090-4B7BCF3B56CE}" destId="{273D6908-0A8E-4F45-889A-67CE25D68E3E}" srcOrd="16" destOrd="0" presId="urn:microsoft.com/office/officeart/2005/8/layout/cycle5"/>
    <dgm:cxn modelId="{8EC4E47F-8821-4AD6-838E-3706BA582865}" type="presParOf" srcId="{5C1B40A2-C95B-481E-9090-4B7BCF3B56CE}" destId="{B61698C4-7017-4D89-87F7-56075D701F9E}" srcOrd="17" destOrd="0" presId="urn:microsoft.com/office/officeart/2005/8/layout/cycle5"/>
    <dgm:cxn modelId="{5C30987C-3BFF-48D3-87FF-47800F24A71D}" type="presParOf" srcId="{5C1B40A2-C95B-481E-9090-4B7BCF3B56CE}" destId="{E20084B0-DED3-4DEB-8998-F77FEE57635D}" srcOrd="18" destOrd="0" presId="urn:microsoft.com/office/officeart/2005/8/layout/cycle5"/>
    <dgm:cxn modelId="{1B4CFCBD-4C4F-44EA-A426-9317A47A1C47}" type="presParOf" srcId="{5C1B40A2-C95B-481E-9090-4B7BCF3B56CE}" destId="{284E5A02-1953-4AC1-8DE5-B9171905FABE}" srcOrd="19" destOrd="0" presId="urn:microsoft.com/office/officeart/2005/8/layout/cycle5"/>
    <dgm:cxn modelId="{A2DFC1D1-F7A5-442F-A2D7-886AC94775C8}" type="presParOf" srcId="{5C1B40A2-C95B-481E-9090-4B7BCF3B56CE}" destId="{37B34B6A-4DCE-4DE3-951A-2EF6B41DAEEC}" srcOrd="20" destOrd="0" presId="urn:microsoft.com/office/officeart/2005/8/layout/cycle5"/>
    <dgm:cxn modelId="{D591C4CD-FB38-4934-9137-F0EC7E4CF0EA}" type="presParOf" srcId="{5C1B40A2-C95B-481E-9090-4B7BCF3B56CE}" destId="{26BC9EC0-F33D-4C53-893E-E607BC23B588}" srcOrd="21" destOrd="0" presId="urn:microsoft.com/office/officeart/2005/8/layout/cycle5"/>
    <dgm:cxn modelId="{14FEFE5A-8AE3-4EB1-976E-1E4CB1039659}" type="presParOf" srcId="{5C1B40A2-C95B-481E-9090-4B7BCF3B56CE}" destId="{AAF36583-BB7F-476C-A980-E0851D9947DB}" srcOrd="22" destOrd="0" presId="urn:microsoft.com/office/officeart/2005/8/layout/cycle5"/>
    <dgm:cxn modelId="{CE9D3045-AD0D-44FA-9A39-9506CD04B5EA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accent4">
            <a:lumMod val="40000"/>
            <a:lumOff val="60000"/>
          </a:schemeClr>
        </a:solidFill>
        <a:ln w="142875">
          <a:solidFill>
            <a:schemeClr val="accent4">
              <a:lumMod val="40000"/>
              <a:lumOff val="6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accent4">
                <a:lumMod val="75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8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32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32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32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32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 dirty="0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244522" custScaleY="75391" custRadScaleRad="112807" custRadScaleInc="-199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96044" custRadScaleInc="101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E7DC44-6D5E-4D9A-90E9-61CD9971F68C}" type="presOf" srcId="{FB48CFB2-2144-464F-99B0-7B4517BBF385}" destId="{55E128A9-086C-4AB0-9BB3-7B78F9CA19C8}" srcOrd="0" destOrd="0" presId="urn:microsoft.com/office/officeart/2008/layout/RadialCluster"/>
    <dgm:cxn modelId="{0BDE477F-4ECB-4937-9848-F05A563BBCF6}" type="presOf" srcId="{9D6328B3-3D5F-410C-9275-2F3B736C0074}" destId="{0999DAA6-78E7-4C62-AD9F-BB89E1F317A5}" srcOrd="0" destOrd="0" presId="urn:microsoft.com/office/officeart/2008/layout/RadialCluster"/>
    <dgm:cxn modelId="{EC40266E-4281-4F0E-9F8D-341888A8825F}" type="presOf" srcId="{30BF6DE8-1E0A-4F3F-9C5D-54B1D0FEA649}" destId="{BF1427F8-47F7-429E-8B9A-D7AD3446727D}" srcOrd="0" destOrd="0" presId="urn:microsoft.com/office/officeart/2008/layout/RadialCluster"/>
    <dgm:cxn modelId="{A17F2D81-C185-476F-AC6A-51F0E716FE91}" type="presOf" srcId="{51B0975B-EA65-4A15-BAF2-DB307B86BC96}" destId="{341F0CCF-4C81-46C6-BAD1-DDC17631079D}" srcOrd="0" destOrd="0" presId="urn:microsoft.com/office/officeart/2008/layout/RadialCluster"/>
    <dgm:cxn modelId="{E9C7F8A8-58E1-4E52-BFFB-EE6E816FF608}" type="presOf" srcId="{BF147029-5588-4C67-A975-3EDDF959302B}" destId="{A7E70BED-E9F9-4186-91D6-4C4AD5C34513}" srcOrd="0" destOrd="0" presId="urn:microsoft.com/office/officeart/2008/layout/RadialCluster"/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D22E3DF2-CB59-4723-96AD-EB2C1FF1C118}" type="presOf" srcId="{B48DC76A-8C89-4A47-A084-03205D8C4A2A}" destId="{A1F9C609-4FDF-427E-A3A7-017CF8E0D1F8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E2B0BDC0-0C69-4608-B85B-A1DB0E32A871}" type="presOf" srcId="{C9BABCCA-8569-4ABA-B03B-D830CDA9F6D4}" destId="{8B244CFF-22F3-49C3-BAD4-562F5B34DCEA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2D3D6410-20CE-41B9-946E-89CCD5162D58}" type="presOf" srcId="{2C971819-3A7E-44D6-A607-E41E2CC546CA}" destId="{2A42BF92-E0CA-4C74-94D9-9AE3F4260038}" srcOrd="0" destOrd="0" presId="urn:microsoft.com/office/officeart/2008/layout/RadialCluster"/>
    <dgm:cxn modelId="{7EB6E32D-3F64-48F9-9604-91BDC0D7FF1D}" type="presParOf" srcId="{8B244CFF-22F3-49C3-BAD4-562F5B34DCEA}" destId="{767A95D3-4209-465C-93E1-7443651645A0}" srcOrd="0" destOrd="0" presId="urn:microsoft.com/office/officeart/2008/layout/RadialCluster"/>
    <dgm:cxn modelId="{72CD39EE-F7F4-4A17-9923-BD4E372164D3}" type="presParOf" srcId="{767A95D3-4209-465C-93E1-7443651645A0}" destId="{55E128A9-086C-4AB0-9BB3-7B78F9CA19C8}" srcOrd="0" destOrd="0" presId="urn:microsoft.com/office/officeart/2008/layout/RadialCluster"/>
    <dgm:cxn modelId="{166E04EB-67C9-4E9D-9745-A016047E8093}" type="presParOf" srcId="{767A95D3-4209-465C-93E1-7443651645A0}" destId="{2A42BF92-E0CA-4C74-94D9-9AE3F4260038}" srcOrd="1" destOrd="0" presId="urn:microsoft.com/office/officeart/2008/layout/RadialCluster"/>
    <dgm:cxn modelId="{FA06FCAA-0F3B-4165-B1B5-22E45DA1D3DC}" type="presParOf" srcId="{767A95D3-4209-465C-93E1-7443651645A0}" destId="{A7E70BED-E9F9-4186-91D6-4C4AD5C34513}" srcOrd="2" destOrd="0" presId="urn:microsoft.com/office/officeart/2008/layout/RadialCluster"/>
    <dgm:cxn modelId="{5230ED21-036F-4A9D-AB41-F39F5B957679}" type="presParOf" srcId="{767A95D3-4209-465C-93E1-7443651645A0}" destId="{0999DAA6-78E7-4C62-AD9F-BB89E1F317A5}" srcOrd="3" destOrd="0" presId="urn:microsoft.com/office/officeart/2008/layout/RadialCluster"/>
    <dgm:cxn modelId="{1604E2D0-D85F-4BEF-B4ED-F7ECB31436D2}" type="presParOf" srcId="{767A95D3-4209-465C-93E1-7443651645A0}" destId="{A1F9C609-4FDF-427E-A3A7-017CF8E0D1F8}" srcOrd="4" destOrd="0" presId="urn:microsoft.com/office/officeart/2008/layout/RadialCluster"/>
    <dgm:cxn modelId="{9F1B4DA6-40DC-408D-A9A2-027DF02C2F49}" type="presParOf" srcId="{767A95D3-4209-465C-93E1-7443651645A0}" destId="{BF1427F8-47F7-429E-8B9A-D7AD3446727D}" srcOrd="5" destOrd="0" presId="urn:microsoft.com/office/officeart/2008/layout/RadialCluster"/>
    <dgm:cxn modelId="{99B86B3F-3A87-4759-AF65-D418303B7CD7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6730DA-5184-4C97-8D77-BFD15BCEDDAD}" type="doc">
      <dgm:prSet loTypeId="urn:microsoft.com/office/officeart/2005/8/layout/process4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C30FAA5-B142-445C-8903-D76E48BFE7C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5">
                  <a:lumMod val="50000"/>
                </a:schemeClr>
              </a:solidFill>
            </a:rPr>
            <a:t>Основные этапы бюджетного процесса</a:t>
          </a:r>
          <a:endParaRPr lang="ru-RU" sz="2000" b="1" dirty="0">
            <a:solidFill>
              <a:schemeClr val="accent5">
                <a:lumMod val="50000"/>
              </a:schemeClr>
            </a:solidFill>
          </a:endParaRPr>
        </a:p>
      </dgm:t>
    </dgm:pt>
    <dgm:pt modelId="{FBAA8D63-D9E7-4D30-9CD2-21C7BF02E4BB}" type="parTrans" cxnId="{891E3239-11D7-4EA1-B981-86269F176C91}">
      <dgm:prSet/>
      <dgm:spPr/>
      <dgm:t>
        <a:bodyPr/>
        <a:lstStyle/>
        <a:p>
          <a:endParaRPr lang="ru-RU"/>
        </a:p>
      </dgm:t>
    </dgm:pt>
    <dgm:pt modelId="{812A93CD-D769-4595-83EE-94A6B50BC679}" type="sibTrans" cxnId="{891E3239-11D7-4EA1-B981-86269F176C91}">
      <dgm:prSet/>
      <dgm:spPr/>
      <dgm:t>
        <a:bodyPr/>
        <a:lstStyle/>
        <a:p>
          <a:endParaRPr lang="ru-RU"/>
        </a:p>
      </dgm:t>
    </dgm:pt>
    <dgm:pt modelId="{CD62DA94-5F6B-4A62-9433-2AD0350E304D}">
      <dgm:prSet phldrT="[Текст]"/>
      <dgm:spPr/>
      <dgm:t>
        <a:bodyPr/>
        <a:lstStyle/>
        <a:p>
          <a:r>
            <a:rPr lang="ru-RU" b="1" dirty="0" smtClean="0"/>
            <a:t>Исполнение бюджета</a:t>
          </a:r>
          <a:endParaRPr lang="ru-RU" b="1" dirty="0"/>
        </a:p>
      </dgm:t>
    </dgm:pt>
    <dgm:pt modelId="{9C518DC3-B956-4BCD-A1D6-4C0EF331728C}" type="parTrans" cxnId="{B2776A5A-F88C-4DCE-91FB-A1CA3B24FC23}">
      <dgm:prSet/>
      <dgm:spPr/>
      <dgm:t>
        <a:bodyPr/>
        <a:lstStyle/>
        <a:p>
          <a:endParaRPr lang="ru-RU"/>
        </a:p>
      </dgm:t>
    </dgm:pt>
    <dgm:pt modelId="{78130C09-8445-4726-BC56-B4C6C4C3E4D4}" type="sibTrans" cxnId="{B2776A5A-F88C-4DCE-91FB-A1CA3B24FC23}">
      <dgm:prSet/>
      <dgm:spPr/>
      <dgm:t>
        <a:bodyPr/>
        <a:lstStyle/>
        <a:p>
          <a:endParaRPr lang="ru-RU"/>
        </a:p>
      </dgm:t>
    </dgm:pt>
    <dgm:pt modelId="{45009F87-E96D-4CB4-8809-E1B88D662DFF}">
      <dgm:prSet/>
      <dgm:spPr/>
      <dgm:t>
        <a:bodyPr/>
        <a:lstStyle/>
        <a:p>
          <a:r>
            <a:rPr lang="ru-RU" b="1" dirty="0" smtClean="0"/>
            <a:t>Составление, внешняя проверка, рассмотрение и утверждение, бюджетной отчетности</a:t>
          </a:r>
          <a:endParaRPr lang="ru-RU" b="1" dirty="0"/>
        </a:p>
      </dgm:t>
    </dgm:pt>
    <dgm:pt modelId="{4F733662-58DC-4AF5-9555-A7E4F6ADBB6E}" type="parTrans" cxnId="{372DC543-034A-4881-B2E6-F422801C5F67}">
      <dgm:prSet/>
      <dgm:spPr/>
      <dgm:t>
        <a:bodyPr/>
        <a:lstStyle/>
        <a:p>
          <a:endParaRPr lang="ru-RU"/>
        </a:p>
      </dgm:t>
    </dgm:pt>
    <dgm:pt modelId="{E0EAE824-5085-4185-B8C1-BF1FE1027028}" type="sibTrans" cxnId="{372DC543-034A-4881-B2E6-F422801C5F67}">
      <dgm:prSet/>
      <dgm:spPr/>
      <dgm:t>
        <a:bodyPr/>
        <a:lstStyle/>
        <a:p>
          <a:endParaRPr lang="ru-RU"/>
        </a:p>
      </dgm:t>
    </dgm:pt>
    <dgm:pt modelId="{E11AD3A7-84AB-49C0-87C1-25B54A03E785}">
      <dgm:prSet/>
      <dgm:spPr/>
      <dgm:t>
        <a:bodyPr/>
        <a:lstStyle/>
        <a:p>
          <a:r>
            <a:rPr lang="ru-RU" b="1" dirty="0" smtClean="0"/>
            <a:t>Рассмотрение и утверждение бюджета</a:t>
          </a:r>
          <a:endParaRPr lang="ru-RU" b="1" dirty="0"/>
        </a:p>
      </dgm:t>
    </dgm:pt>
    <dgm:pt modelId="{2E1290D9-2460-4A4C-ACA8-F4A347DE79A3}" type="parTrans" cxnId="{609E4EA7-92A7-42D5-885C-370406CD601D}">
      <dgm:prSet/>
      <dgm:spPr/>
      <dgm:t>
        <a:bodyPr/>
        <a:lstStyle/>
        <a:p>
          <a:endParaRPr lang="ru-RU"/>
        </a:p>
      </dgm:t>
    </dgm:pt>
    <dgm:pt modelId="{BE1375D4-C3BC-43A6-8850-CB8828ACB5FF}" type="sibTrans" cxnId="{609E4EA7-92A7-42D5-885C-370406CD601D}">
      <dgm:prSet/>
      <dgm:spPr/>
      <dgm:t>
        <a:bodyPr/>
        <a:lstStyle/>
        <a:p>
          <a:endParaRPr lang="ru-RU"/>
        </a:p>
      </dgm:t>
    </dgm:pt>
    <dgm:pt modelId="{11A515CE-FE93-459A-B8BA-6A4C7654305C}">
      <dgm:prSet/>
      <dgm:spPr/>
      <dgm:t>
        <a:bodyPr/>
        <a:lstStyle/>
        <a:p>
          <a:r>
            <a:rPr lang="ru-RU" b="1" dirty="0" smtClean="0"/>
            <a:t>Составление проекта бюджета</a:t>
          </a:r>
          <a:endParaRPr lang="ru-RU" b="1" dirty="0"/>
        </a:p>
      </dgm:t>
    </dgm:pt>
    <dgm:pt modelId="{5FFC1CB9-D221-4EFA-BAAE-CE424A7AC9E7}" type="parTrans" cxnId="{C7AA33F2-A01D-4245-BCF6-1D61EE919825}">
      <dgm:prSet/>
      <dgm:spPr/>
      <dgm:t>
        <a:bodyPr/>
        <a:lstStyle/>
        <a:p>
          <a:endParaRPr lang="ru-RU"/>
        </a:p>
      </dgm:t>
    </dgm:pt>
    <dgm:pt modelId="{4A533202-AFBD-4707-95EF-35917122F6AD}" type="sibTrans" cxnId="{C7AA33F2-A01D-4245-BCF6-1D61EE919825}">
      <dgm:prSet/>
      <dgm:spPr/>
      <dgm:t>
        <a:bodyPr/>
        <a:lstStyle/>
        <a:p>
          <a:endParaRPr lang="ru-RU"/>
        </a:p>
      </dgm:t>
    </dgm:pt>
    <dgm:pt modelId="{4BD54140-953C-4955-B9CE-E891B3013659}">
      <dgm:prSet/>
      <dgm:spPr/>
      <dgm:t>
        <a:bodyPr/>
        <a:lstStyle/>
        <a:p>
          <a:r>
            <a:rPr lang="ru-RU" b="1" dirty="0" smtClean="0"/>
            <a:t>Осуществление муниципального  финансового контроля</a:t>
          </a:r>
          <a:endParaRPr lang="ru-RU" b="1" dirty="0"/>
        </a:p>
      </dgm:t>
    </dgm:pt>
    <dgm:pt modelId="{6C61B5CB-2448-44D2-9F2F-7B1CC71BB5EE}" type="parTrans" cxnId="{C95701E5-2B27-442D-AA59-7D868096B872}">
      <dgm:prSet/>
      <dgm:spPr/>
    </dgm:pt>
    <dgm:pt modelId="{86CB41E0-FEFC-44C7-85F3-98D2BF93F9B7}" type="sibTrans" cxnId="{C95701E5-2B27-442D-AA59-7D868096B872}">
      <dgm:prSet/>
      <dgm:spPr/>
    </dgm:pt>
    <dgm:pt modelId="{679FBE10-B039-4AAA-ACFB-6EFE1BC8FB1B}" type="pres">
      <dgm:prSet presAssocID="{6E6730DA-5184-4C97-8D77-BFD15BCEDD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49AC58-6F0D-4EDF-BC2B-719E2E58F958}" type="pres">
      <dgm:prSet presAssocID="{4BD54140-953C-4955-B9CE-E891B3013659}" presName="boxAndChildren" presStyleCnt="0"/>
      <dgm:spPr/>
    </dgm:pt>
    <dgm:pt modelId="{175758D7-007F-44DE-A5EE-9D1F5EE8AFE3}" type="pres">
      <dgm:prSet presAssocID="{4BD54140-953C-4955-B9CE-E891B3013659}" presName="parentTextBox" presStyleLbl="node1" presStyleIdx="0" presStyleCnt="6"/>
      <dgm:spPr/>
      <dgm:t>
        <a:bodyPr/>
        <a:lstStyle/>
        <a:p>
          <a:endParaRPr lang="ru-RU"/>
        </a:p>
      </dgm:t>
    </dgm:pt>
    <dgm:pt modelId="{BF672B0E-6487-45BA-87A9-CFCEC8459FC2}" type="pres">
      <dgm:prSet presAssocID="{E0EAE824-5085-4185-B8C1-BF1FE1027028}" presName="sp" presStyleCnt="0"/>
      <dgm:spPr/>
    </dgm:pt>
    <dgm:pt modelId="{40CC58FC-C049-4161-A17D-555FD2B06A5B}" type="pres">
      <dgm:prSet presAssocID="{45009F87-E96D-4CB4-8809-E1B88D662DFF}" presName="arrowAndChildren" presStyleCnt="0"/>
      <dgm:spPr/>
    </dgm:pt>
    <dgm:pt modelId="{7B398372-9BA0-4762-AAA4-98E4ADFEC71E}" type="pres">
      <dgm:prSet presAssocID="{45009F87-E96D-4CB4-8809-E1B88D662DFF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FF967312-E891-4D24-93BA-67BBFE0B025E}" type="pres">
      <dgm:prSet presAssocID="{78130C09-8445-4726-BC56-B4C6C4C3E4D4}" presName="sp" presStyleCnt="0"/>
      <dgm:spPr/>
    </dgm:pt>
    <dgm:pt modelId="{96738084-096F-4D63-82CA-A8C32BB6FF26}" type="pres">
      <dgm:prSet presAssocID="{CD62DA94-5F6B-4A62-9433-2AD0350E304D}" presName="arrowAndChildren" presStyleCnt="0"/>
      <dgm:spPr/>
    </dgm:pt>
    <dgm:pt modelId="{0E4596DE-C37A-4376-BB41-E977942D75EA}" type="pres">
      <dgm:prSet presAssocID="{CD62DA94-5F6B-4A62-9433-2AD0350E304D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9B2D3934-4682-4345-B3F3-0CF2E0C2F6F8}" type="pres">
      <dgm:prSet presAssocID="{BE1375D4-C3BC-43A6-8850-CB8828ACB5FF}" presName="sp" presStyleCnt="0"/>
      <dgm:spPr/>
    </dgm:pt>
    <dgm:pt modelId="{F1E9A003-AADB-46B8-B2B4-BABE38A9B48E}" type="pres">
      <dgm:prSet presAssocID="{E11AD3A7-84AB-49C0-87C1-25B54A03E785}" presName="arrowAndChildren" presStyleCnt="0"/>
      <dgm:spPr/>
    </dgm:pt>
    <dgm:pt modelId="{EBC85815-3510-47F3-9DDD-49B7A051B45D}" type="pres">
      <dgm:prSet presAssocID="{E11AD3A7-84AB-49C0-87C1-25B54A03E785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C5CFC228-3F50-4E1F-8492-678AAB0D148F}" type="pres">
      <dgm:prSet presAssocID="{4A533202-AFBD-4707-95EF-35917122F6AD}" presName="sp" presStyleCnt="0"/>
      <dgm:spPr/>
    </dgm:pt>
    <dgm:pt modelId="{85C7E800-031A-4760-9EB2-D70F2D8ED98E}" type="pres">
      <dgm:prSet presAssocID="{11A515CE-FE93-459A-B8BA-6A4C7654305C}" presName="arrowAndChildren" presStyleCnt="0"/>
      <dgm:spPr/>
    </dgm:pt>
    <dgm:pt modelId="{E380B5B3-7B04-453D-8F4D-E6D006C10314}" type="pres">
      <dgm:prSet presAssocID="{11A515CE-FE93-459A-B8BA-6A4C7654305C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2C68AF45-D46E-4026-BC6C-3EE7B52CFC39}" type="pres">
      <dgm:prSet presAssocID="{812A93CD-D769-4595-83EE-94A6B50BC679}" presName="sp" presStyleCnt="0"/>
      <dgm:spPr/>
    </dgm:pt>
    <dgm:pt modelId="{D65CB876-319A-4700-B0D9-7877E1C0AF5C}" type="pres">
      <dgm:prSet presAssocID="{5C30FAA5-B142-445C-8903-D76E48BFE7C6}" presName="arrowAndChildren" presStyleCnt="0"/>
      <dgm:spPr/>
    </dgm:pt>
    <dgm:pt modelId="{AACCDF33-4C85-4B63-8DDB-9B1254342CFF}" type="pres">
      <dgm:prSet presAssocID="{5C30FAA5-B142-445C-8903-D76E48BFE7C6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C7AA33F2-A01D-4245-BCF6-1D61EE919825}" srcId="{6E6730DA-5184-4C97-8D77-BFD15BCEDDAD}" destId="{11A515CE-FE93-459A-B8BA-6A4C7654305C}" srcOrd="1" destOrd="0" parTransId="{5FFC1CB9-D221-4EFA-BAAE-CE424A7AC9E7}" sibTransId="{4A533202-AFBD-4707-95EF-35917122F6AD}"/>
    <dgm:cxn modelId="{609E4EA7-92A7-42D5-885C-370406CD601D}" srcId="{6E6730DA-5184-4C97-8D77-BFD15BCEDDAD}" destId="{E11AD3A7-84AB-49C0-87C1-25B54A03E785}" srcOrd="2" destOrd="0" parTransId="{2E1290D9-2460-4A4C-ACA8-F4A347DE79A3}" sibTransId="{BE1375D4-C3BC-43A6-8850-CB8828ACB5FF}"/>
    <dgm:cxn modelId="{B2776A5A-F88C-4DCE-91FB-A1CA3B24FC23}" srcId="{6E6730DA-5184-4C97-8D77-BFD15BCEDDAD}" destId="{CD62DA94-5F6B-4A62-9433-2AD0350E304D}" srcOrd="3" destOrd="0" parTransId="{9C518DC3-B956-4BCD-A1D6-4C0EF331728C}" sibTransId="{78130C09-8445-4726-BC56-B4C6C4C3E4D4}"/>
    <dgm:cxn modelId="{A264F38C-1F25-414A-AC0E-A861279E4F68}" type="presOf" srcId="{45009F87-E96D-4CB4-8809-E1B88D662DFF}" destId="{7B398372-9BA0-4762-AAA4-98E4ADFEC71E}" srcOrd="0" destOrd="0" presId="urn:microsoft.com/office/officeart/2005/8/layout/process4"/>
    <dgm:cxn modelId="{2360CCBB-DA45-4D09-9CED-723031596A62}" type="presOf" srcId="{E11AD3A7-84AB-49C0-87C1-25B54A03E785}" destId="{EBC85815-3510-47F3-9DDD-49B7A051B45D}" srcOrd="0" destOrd="0" presId="urn:microsoft.com/office/officeart/2005/8/layout/process4"/>
    <dgm:cxn modelId="{56E44DF4-F049-4D46-89E8-D4781EE134FA}" type="presOf" srcId="{CD62DA94-5F6B-4A62-9433-2AD0350E304D}" destId="{0E4596DE-C37A-4376-BB41-E977942D75EA}" srcOrd="0" destOrd="0" presId="urn:microsoft.com/office/officeart/2005/8/layout/process4"/>
    <dgm:cxn modelId="{891E3239-11D7-4EA1-B981-86269F176C91}" srcId="{6E6730DA-5184-4C97-8D77-BFD15BCEDDAD}" destId="{5C30FAA5-B142-445C-8903-D76E48BFE7C6}" srcOrd="0" destOrd="0" parTransId="{FBAA8D63-D9E7-4D30-9CD2-21C7BF02E4BB}" sibTransId="{812A93CD-D769-4595-83EE-94A6B50BC679}"/>
    <dgm:cxn modelId="{372DC543-034A-4881-B2E6-F422801C5F67}" srcId="{6E6730DA-5184-4C97-8D77-BFD15BCEDDAD}" destId="{45009F87-E96D-4CB4-8809-E1B88D662DFF}" srcOrd="4" destOrd="0" parTransId="{4F733662-58DC-4AF5-9555-A7E4F6ADBB6E}" sibTransId="{E0EAE824-5085-4185-B8C1-BF1FE1027028}"/>
    <dgm:cxn modelId="{2DE78316-DDAF-4C32-90BF-484A276590FC}" type="presOf" srcId="{4BD54140-953C-4955-B9CE-E891B3013659}" destId="{175758D7-007F-44DE-A5EE-9D1F5EE8AFE3}" srcOrd="0" destOrd="0" presId="urn:microsoft.com/office/officeart/2005/8/layout/process4"/>
    <dgm:cxn modelId="{B2F5957C-7499-4AC0-B2AC-675D939C2F8D}" type="presOf" srcId="{5C30FAA5-B142-445C-8903-D76E48BFE7C6}" destId="{AACCDF33-4C85-4B63-8DDB-9B1254342CFF}" srcOrd="0" destOrd="0" presId="urn:microsoft.com/office/officeart/2005/8/layout/process4"/>
    <dgm:cxn modelId="{70747E43-6EC0-491C-9C7A-5D4F842F2E99}" type="presOf" srcId="{11A515CE-FE93-459A-B8BA-6A4C7654305C}" destId="{E380B5B3-7B04-453D-8F4D-E6D006C10314}" srcOrd="0" destOrd="0" presId="urn:microsoft.com/office/officeart/2005/8/layout/process4"/>
    <dgm:cxn modelId="{AB0C3DBB-8702-49BE-957A-F00BE17E593B}" type="presOf" srcId="{6E6730DA-5184-4C97-8D77-BFD15BCEDDAD}" destId="{679FBE10-B039-4AAA-ACFB-6EFE1BC8FB1B}" srcOrd="0" destOrd="0" presId="urn:microsoft.com/office/officeart/2005/8/layout/process4"/>
    <dgm:cxn modelId="{C95701E5-2B27-442D-AA59-7D868096B872}" srcId="{6E6730DA-5184-4C97-8D77-BFD15BCEDDAD}" destId="{4BD54140-953C-4955-B9CE-E891B3013659}" srcOrd="5" destOrd="0" parTransId="{6C61B5CB-2448-44D2-9F2F-7B1CC71BB5EE}" sibTransId="{86CB41E0-FEFC-44C7-85F3-98D2BF93F9B7}"/>
    <dgm:cxn modelId="{41F8AF90-AD7C-4FDB-8189-6BCF0A246E89}" type="presParOf" srcId="{679FBE10-B039-4AAA-ACFB-6EFE1BC8FB1B}" destId="{B749AC58-6F0D-4EDF-BC2B-719E2E58F958}" srcOrd="0" destOrd="0" presId="urn:microsoft.com/office/officeart/2005/8/layout/process4"/>
    <dgm:cxn modelId="{889A0D7F-7DEE-4729-9EC4-5C7604B65368}" type="presParOf" srcId="{B749AC58-6F0D-4EDF-BC2B-719E2E58F958}" destId="{175758D7-007F-44DE-A5EE-9D1F5EE8AFE3}" srcOrd="0" destOrd="0" presId="urn:microsoft.com/office/officeart/2005/8/layout/process4"/>
    <dgm:cxn modelId="{AF74ACD0-90E5-4548-81AE-D91ED7560375}" type="presParOf" srcId="{679FBE10-B039-4AAA-ACFB-6EFE1BC8FB1B}" destId="{BF672B0E-6487-45BA-87A9-CFCEC8459FC2}" srcOrd="1" destOrd="0" presId="urn:microsoft.com/office/officeart/2005/8/layout/process4"/>
    <dgm:cxn modelId="{D41C2D7D-749C-465E-8C3B-A840C4B51FDA}" type="presParOf" srcId="{679FBE10-B039-4AAA-ACFB-6EFE1BC8FB1B}" destId="{40CC58FC-C049-4161-A17D-555FD2B06A5B}" srcOrd="2" destOrd="0" presId="urn:microsoft.com/office/officeart/2005/8/layout/process4"/>
    <dgm:cxn modelId="{B5420242-0F1C-4B34-B3EA-1092ABA4545E}" type="presParOf" srcId="{40CC58FC-C049-4161-A17D-555FD2B06A5B}" destId="{7B398372-9BA0-4762-AAA4-98E4ADFEC71E}" srcOrd="0" destOrd="0" presId="urn:microsoft.com/office/officeart/2005/8/layout/process4"/>
    <dgm:cxn modelId="{79A773A9-25CD-4BA4-9F60-C25EAA9A3C40}" type="presParOf" srcId="{679FBE10-B039-4AAA-ACFB-6EFE1BC8FB1B}" destId="{FF967312-E891-4D24-93BA-67BBFE0B025E}" srcOrd="3" destOrd="0" presId="urn:microsoft.com/office/officeart/2005/8/layout/process4"/>
    <dgm:cxn modelId="{AC9EF7DB-AB37-4803-BEC6-86214418F763}" type="presParOf" srcId="{679FBE10-B039-4AAA-ACFB-6EFE1BC8FB1B}" destId="{96738084-096F-4D63-82CA-A8C32BB6FF26}" srcOrd="4" destOrd="0" presId="urn:microsoft.com/office/officeart/2005/8/layout/process4"/>
    <dgm:cxn modelId="{B769AA84-BB76-4CD0-898E-7F54074D0CFB}" type="presParOf" srcId="{96738084-096F-4D63-82CA-A8C32BB6FF26}" destId="{0E4596DE-C37A-4376-BB41-E977942D75EA}" srcOrd="0" destOrd="0" presId="urn:microsoft.com/office/officeart/2005/8/layout/process4"/>
    <dgm:cxn modelId="{6EE4062D-B102-4E0F-822C-50A7618F63E0}" type="presParOf" srcId="{679FBE10-B039-4AAA-ACFB-6EFE1BC8FB1B}" destId="{9B2D3934-4682-4345-B3F3-0CF2E0C2F6F8}" srcOrd="5" destOrd="0" presId="urn:microsoft.com/office/officeart/2005/8/layout/process4"/>
    <dgm:cxn modelId="{F90326ED-5D2B-4DC7-831E-1884F968821B}" type="presParOf" srcId="{679FBE10-B039-4AAA-ACFB-6EFE1BC8FB1B}" destId="{F1E9A003-AADB-46B8-B2B4-BABE38A9B48E}" srcOrd="6" destOrd="0" presId="urn:microsoft.com/office/officeart/2005/8/layout/process4"/>
    <dgm:cxn modelId="{CAC5421A-D7F4-4FE4-87A1-9D50769B0B1C}" type="presParOf" srcId="{F1E9A003-AADB-46B8-B2B4-BABE38A9B48E}" destId="{EBC85815-3510-47F3-9DDD-49B7A051B45D}" srcOrd="0" destOrd="0" presId="urn:microsoft.com/office/officeart/2005/8/layout/process4"/>
    <dgm:cxn modelId="{3F1694F8-1201-446F-9D4D-B6F54C17484A}" type="presParOf" srcId="{679FBE10-B039-4AAA-ACFB-6EFE1BC8FB1B}" destId="{C5CFC228-3F50-4E1F-8492-678AAB0D148F}" srcOrd="7" destOrd="0" presId="urn:microsoft.com/office/officeart/2005/8/layout/process4"/>
    <dgm:cxn modelId="{BDFD9C6B-AC2D-41FE-810C-F68C8D9D1A00}" type="presParOf" srcId="{679FBE10-B039-4AAA-ACFB-6EFE1BC8FB1B}" destId="{85C7E800-031A-4760-9EB2-D70F2D8ED98E}" srcOrd="8" destOrd="0" presId="urn:microsoft.com/office/officeart/2005/8/layout/process4"/>
    <dgm:cxn modelId="{3E610A55-3835-408A-86C1-925CE4933CDD}" type="presParOf" srcId="{85C7E800-031A-4760-9EB2-D70F2D8ED98E}" destId="{E380B5B3-7B04-453D-8F4D-E6D006C10314}" srcOrd="0" destOrd="0" presId="urn:microsoft.com/office/officeart/2005/8/layout/process4"/>
    <dgm:cxn modelId="{04DD3B00-A769-46C1-BEE1-ABD763C393AA}" type="presParOf" srcId="{679FBE10-B039-4AAA-ACFB-6EFE1BC8FB1B}" destId="{2C68AF45-D46E-4026-BC6C-3EE7B52CFC39}" srcOrd="9" destOrd="0" presId="urn:microsoft.com/office/officeart/2005/8/layout/process4"/>
    <dgm:cxn modelId="{DA507152-E9AA-4646-938E-FEF372106724}" type="presParOf" srcId="{679FBE10-B039-4AAA-ACFB-6EFE1BC8FB1B}" destId="{D65CB876-319A-4700-B0D9-7877E1C0AF5C}" srcOrd="10" destOrd="0" presId="urn:microsoft.com/office/officeart/2005/8/layout/process4"/>
    <dgm:cxn modelId="{275EBBE4-DB9D-4A39-BA7D-B4DE73CC6B72}" type="presParOf" srcId="{D65CB876-319A-4700-B0D9-7877E1C0AF5C}" destId="{AACCDF33-4C85-4B63-8DDB-9B1254342CF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31,25 %</a:t>
          </a:r>
          <a:endParaRPr lang="ru-RU" sz="10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 custLinFactNeighborX="-1524" custLinFactNeighborY="-38288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 custLinFactNeighborX="27778" custLinFactNeighborY="-119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X="101852" custScaleY="105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07B04-AB7B-481B-92C5-5F706DBC0EE7}" type="pres">
      <dgm:prSet presAssocID="{0B447545-B4A1-4F26-84BF-95E40CB0AEDC}" presName="item1" presStyleLbl="node1" presStyleIdx="0" presStyleCnt="1" custLinFactNeighborX="16667" custLinFactNeighborY="-43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4913" custLinFactNeighborY="-2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F70E891-5876-47D9-9ADA-78A47269DC81}" srcId="{633FB53C-5707-438F-9EB8-EA6BD6263492}" destId="{1B7A0A27-9FE2-4D33-B974-831F9987129A}" srcOrd="0" destOrd="0" parTransId="{D7E9CBFE-FDCB-4779-9DAA-4FE940DC4826}" sibTransId="{69616B3F-3997-41EA-95C6-BB9B296237A7}"/>
    <dgm:cxn modelId="{95814DEB-1EEB-4DF7-AC53-7DF2A437CED0}" type="presOf" srcId="{1B7A0A27-9FE2-4D33-B974-831F9987129A}" destId="{D5A07B04-AB7B-481B-92C5-5F706DBC0EE7}" srcOrd="0" destOrd="0" presId="urn:microsoft.com/office/officeart/2005/8/layout/funnel1"/>
    <dgm:cxn modelId="{7DD3BCD4-4250-4DB5-A832-22A795162E48}" type="presOf" srcId="{633FB53C-5707-438F-9EB8-EA6BD6263492}" destId="{CE657086-2CE5-4289-87D9-AD74AA654A5A}" srcOrd="0" destOrd="0" presId="urn:microsoft.com/office/officeart/2005/8/layout/funnel1"/>
    <dgm:cxn modelId="{3FA3266D-DE4C-4CB6-B245-C54EFED60DBE}" type="presOf" srcId="{0B447545-B4A1-4F26-84BF-95E40CB0AEDC}" destId="{F85F8655-39B5-4D64-8864-1FE4DFD13925}" srcOrd="0" destOrd="0" presId="urn:microsoft.com/office/officeart/2005/8/layout/funnel1"/>
    <dgm:cxn modelId="{9BDA245A-2DA4-4938-AE3F-17730E40E593}" srcId="{633FB53C-5707-438F-9EB8-EA6BD6263492}" destId="{0B447545-B4A1-4F26-84BF-95E40CB0AEDC}" srcOrd="1" destOrd="0" parTransId="{99FB5639-B57F-4F43-850A-48D80153E450}" sibTransId="{66AD6C13-1236-435B-87B8-D9DE987E4027}"/>
    <dgm:cxn modelId="{69A1709F-508C-4982-819D-4E8B0AD8EB7B}" type="presParOf" srcId="{CE657086-2CE5-4289-87D9-AD74AA654A5A}" destId="{3DEFD9A4-716A-41AF-833F-4634F7061FA3}" srcOrd="0" destOrd="0" presId="urn:microsoft.com/office/officeart/2005/8/layout/funnel1"/>
    <dgm:cxn modelId="{17AA051E-47A5-4056-AC0E-2A8493CE558B}" type="presParOf" srcId="{CE657086-2CE5-4289-87D9-AD74AA654A5A}" destId="{277341DB-90E9-434B-9934-88E8F086D5F7}" srcOrd="1" destOrd="0" presId="urn:microsoft.com/office/officeart/2005/8/layout/funnel1"/>
    <dgm:cxn modelId="{E2ADA1B8-BD0A-4D57-9917-732E49314FE9}" type="presParOf" srcId="{CE657086-2CE5-4289-87D9-AD74AA654A5A}" destId="{F85F8655-39B5-4D64-8864-1FE4DFD13925}" srcOrd="2" destOrd="0" presId="urn:microsoft.com/office/officeart/2005/8/layout/funnel1"/>
    <dgm:cxn modelId="{B872A77D-9AD9-413C-A5A0-856325FF6E35}" type="presParOf" srcId="{CE657086-2CE5-4289-87D9-AD74AA654A5A}" destId="{D5A07B04-AB7B-481B-92C5-5F706DBC0EE7}" srcOrd="3" destOrd="0" presId="urn:microsoft.com/office/officeart/2005/8/layout/funnel1"/>
    <dgm:cxn modelId="{B89DB67B-79C0-456D-92C5-04465EAF6182}" type="presParOf" srcId="{CE657086-2CE5-4289-87D9-AD74AA654A5A}" destId="{EF1D967D-573D-4736-AF69-6F095CD3A324}" srcOrd="4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16DE469-A769-47DA-9992-B03536FEB961}" type="presOf" srcId="{633FB53C-5707-438F-9EB8-EA6BD6263492}" destId="{CE657086-2CE5-4289-87D9-AD74AA654A5A}" srcOrd="0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100%</a:t>
          </a:r>
          <a:endParaRPr lang="ru-RU" sz="10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C5F6B6FE-C99D-47E8-B32C-8BCE6AF6FA93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10%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931397-DCD3-406C-9185-CF367C559792}" type="parTrans" cxnId="{F26D838F-09BB-4D87-9D55-AD6151E787B0}">
      <dgm:prSet/>
      <dgm:spPr/>
      <dgm:t>
        <a:bodyPr/>
        <a:lstStyle/>
        <a:p>
          <a:endParaRPr lang="ru-RU"/>
        </a:p>
      </dgm:t>
    </dgm:pt>
    <dgm:pt modelId="{D16B48DB-C352-49F3-A24A-5B4B66E8BFFD}" type="sibTrans" cxnId="{F26D838F-09BB-4D87-9D55-AD6151E787B0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100%</a:t>
          </a:r>
          <a:endParaRPr lang="ru-RU" sz="10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 dirty="0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57823047-4B8E-4DD9-A59E-3F988631BA88}">
      <dgm:prSet custT="1"/>
      <dgm:spPr/>
      <dgm:t>
        <a:bodyPr/>
        <a:lstStyle/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1600" dirty="0" smtClean="0"/>
        </a:p>
        <a:p>
          <a:endParaRPr lang="ru-RU" sz="1600" dirty="0" smtClean="0"/>
        </a:p>
      </dgm:t>
    </dgm:pt>
    <dgm:pt modelId="{83746C1E-3169-4102-BA7F-3B57B6A37956}" type="parTrans" cxnId="{AF8E9879-CAAF-4315-A69A-481BCE775D70}">
      <dgm:prSet/>
      <dgm:spPr/>
      <dgm:t>
        <a:bodyPr/>
        <a:lstStyle/>
        <a:p>
          <a:endParaRPr lang="ru-RU"/>
        </a:p>
      </dgm:t>
    </dgm:pt>
    <dgm:pt modelId="{59B68BE6-1375-47A2-AD10-0513E40F3651}" type="sibTrans" cxnId="{AF8E9879-CAAF-4315-A69A-481BCE775D70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Y="105092" custLinFactNeighborX="37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D042-4385-4FD9-9B67-E1D8813ABC3A}" type="pres">
      <dgm:prSet presAssocID="{C5F6B6FE-C99D-47E8-B32C-8BCE6AF6FA93}" presName="item1" presStyleLbl="node1" presStyleIdx="0" presStyleCnt="3" custScaleX="153019" custScaleY="141044" custLinFactY="-58610" custLinFactNeighborX="-809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60D2-788F-455B-BC6E-6C55558CDF58}" type="pres">
      <dgm:prSet presAssocID="{1B7A0A27-9FE2-4D33-B974-831F9987129A}" presName="item2" presStyleLbl="node1" presStyleIdx="1" presStyleCnt="3" custScaleX="120121" custScaleY="118399" custLinFactNeighborX="43093" custLinFactNeighborY="35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FF147-3DBF-40A4-A443-E4DE75A3D770}" type="pres">
      <dgm:prSet presAssocID="{57823047-4B8E-4DD9-A59E-3F988631BA88}" presName="item3" presStyleLbl="node1" presStyleIdx="2" presStyleCnt="3" custScaleX="142282" custScaleY="133694" custLinFactNeighborX="25886" custLinFactNeighborY="-42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838" custLinFactNeighborY="-26750"/>
      <dgm:spPr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04D0029C-7086-4A5B-AF76-828D8D42D653}" type="presOf" srcId="{C5F6B6FE-C99D-47E8-B32C-8BCE6AF6FA93}" destId="{07AB60D2-788F-455B-BC6E-6C55558CDF58}" srcOrd="0" destOrd="0" presId="urn:microsoft.com/office/officeart/2005/8/layout/funnel1"/>
    <dgm:cxn modelId="{AEB67EF2-B84F-435F-8E8D-1CCDD2073E12}" type="presOf" srcId="{BF60C060-3180-409F-9C41-5F077E3978B6}" destId="{E2CFF147-3DBF-40A4-A443-E4DE75A3D770}" srcOrd="0" destOrd="0" presId="urn:microsoft.com/office/officeart/2005/8/layout/funnel1"/>
    <dgm:cxn modelId="{F26D838F-09BB-4D87-9D55-AD6151E787B0}" srcId="{633FB53C-5707-438F-9EB8-EA6BD6263492}" destId="{C5F6B6FE-C99D-47E8-B32C-8BCE6AF6FA93}" srcOrd="1" destOrd="0" parTransId="{16931397-DCD3-406C-9185-CF367C559792}" sibTransId="{D16B48DB-C352-49F3-A24A-5B4B66E8BFFD}"/>
    <dgm:cxn modelId="{AF8E9879-CAAF-4315-A69A-481BCE775D70}" srcId="{633FB53C-5707-438F-9EB8-EA6BD6263492}" destId="{57823047-4B8E-4DD9-A59E-3F988631BA88}" srcOrd="3" destOrd="0" parTransId="{83746C1E-3169-4102-BA7F-3B57B6A37956}" sibTransId="{59B68BE6-1375-47A2-AD10-0513E40F3651}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039A9E04-686D-44B2-A6D9-8915791D8DB9}" type="presOf" srcId="{57823047-4B8E-4DD9-A59E-3F988631BA88}" destId="{F85F8655-39B5-4D64-8864-1FE4DFD13925}" srcOrd="0" destOrd="0" presId="urn:microsoft.com/office/officeart/2005/8/layout/funnel1"/>
    <dgm:cxn modelId="{8B8D5001-4E94-4BB3-A336-3735E0B4D2DE}" type="presOf" srcId="{1B7A0A27-9FE2-4D33-B974-831F9987129A}" destId="{10E0D042-4385-4FD9-9B67-E1D8813ABC3A}" srcOrd="0" destOrd="0" presId="urn:microsoft.com/office/officeart/2005/8/layout/funnel1"/>
    <dgm:cxn modelId="{9BDA245A-2DA4-4938-AE3F-17730E40E593}" srcId="{633FB53C-5707-438F-9EB8-EA6BD6263492}" destId="{0B447545-B4A1-4F26-84BF-95E40CB0AEDC}" srcOrd="4" destOrd="0" parTransId="{99FB5639-B57F-4F43-850A-48D80153E450}" sibTransId="{66AD6C13-1236-435B-87B8-D9DE987E4027}"/>
    <dgm:cxn modelId="{342B1010-AB38-42D1-AC0A-363CA361C6CB}" type="presOf" srcId="{633FB53C-5707-438F-9EB8-EA6BD6263492}" destId="{CE657086-2CE5-4289-87D9-AD74AA654A5A}" srcOrd="0" destOrd="0" presId="urn:microsoft.com/office/officeart/2005/8/layout/funnel1"/>
    <dgm:cxn modelId="{2DEA2926-816A-4638-B82C-9E511437978E}" type="presParOf" srcId="{CE657086-2CE5-4289-87D9-AD74AA654A5A}" destId="{3DEFD9A4-716A-41AF-833F-4634F7061FA3}" srcOrd="0" destOrd="0" presId="urn:microsoft.com/office/officeart/2005/8/layout/funnel1"/>
    <dgm:cxn modelId="{94F859C9-2114-4957-9D3D-82B6A07DA465}" type="presParOf" srcId="{CE657086-2CE5-4289-87D9-AD74AA654A5A}" destId="{277341DB-90E9-434B-9934-88E8F086D5F7}" srcOrd="1" destOrd="0" presId="urn:microsoft.com/office/officeart/2005/8/layout/funnel1"/>
    <dgm:cxn modelId="{0AF459C9-FD8A-48FC-940C-580A049F3D73}" type="presParOf" srcId="{CE657086-2CE5-4289-87D9-AD74AA654A5A}" destId="{F85F8655-39B5-4D64-8864-1FE4DFD13925}" srcOrd="2" destOrd="0" presId="urn:microsoft.com/office/officeart/2005/8/layout/funnel1"/>
    <dgm:cxn modelId="{32311B95-A403-4F53-B5CB-BF492E58245A}" type="presParOf" srcId="{CE657086-2CE5-4289-87D9-AD74AA654A5A}" destId="{10E0D042-4385-4FD9-9B67-E1D8813ABC3A}" srcOrd="3" destOrd="0" presId="urn:microsoft.com/office/officeart/2005/8/layout/funnel1"/>
    <dgm:cxn modelId="{352379F6-E47A-4641-84D4-3F6CFCBE6DCE}" type="presParOf" srcId="{CE657086-2CE5-4289-87D9-AD74AA654A5A}" destId="{07AB60D2-788F-455B-BC6E-6C55558CDF58}" srcOrd="4" destOrd="0" presId="urn:microsoft.com/office/officeart/2005/8/layout/funnel1"/>
    <dgm:cxn modelId="{970C4996-ED61-4FB9-A6A2-4E94A8974796}" type="presParOf" srcId="{CE657086-2CE5-4289-87D9-AD74AA654A5A}" destId="{E2CFF147-3DBF-40A4-A443-E4DE75A3D770}" srcOrd="5" destOrd="0" presId="urn:microsoft.com/office/officeart/2005/8/layout/funnel1"/>
    <dgm:cxn modelId="{CB40A5C7-016E-4CB5-8A10-A4060E9DE7FA}" type="presParOf" srcId="{CE657086-2CE5-4289-87D9-AD74AA654A5A}" destId="{EF1D967D-573D-4736-AF69-6F095CD3A324}" srcOrd="6" destOrd="0" presId="urn:microsoft.com/office/officeart/2005/8/layout/funnel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200" b="1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200" b="1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blipFill rotWithShape="0">
          <a:blip xmlns:r="http://schemas.openxmlformats.org/officeDocument/2006/relationships" r:embed="rId6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blipFill rotWithShape="0">
          <a:blip xmlns:r="http://schemas.openxmlformats.org/officeDocument/2006/relationships" r:embed="rId7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8FC0520-4E1C-47C9-9459-5A566E2A3269}" type="parTrans" cxnId="{420E5929-73A4-4A38-8264-96367E09F888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08A9D90F-F1C6-4B71-AB8F-1B76844B0FDB}">
      <dgm:prSet phldrT="[Текст]"/>
      <dgm:spPr>
        <a:blipFill rotWithShape="0">
          <a:blip xmlns:r="http://schemas.openxmlformats.org/officeDocument/2006/relationships" r:embed="rId8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52414497-3468-4A45-A950-A3CF185CEE44}" type="parTrans" cxnId="{F54EF97E-85DF-46C3-855E-A4CA20C68AA5}">
      <dgm:prSet/>
      <dgm:spPr/>
      <dgm:t>
        <a:bodyPr/>
        <a:lstStyle/>
        <a:p>
          <a:endParaRPr lang="ru-RU"/>
        </a:p>
      </dgm:t>
    </dgm:pt>
    <dgm:pt modelId="{65C80FE1-58BC-4BF3-8FBA-AD34A0472397}" type="sibTrans" cxnId="{F54EF97E-85DF-46C3-855E-A4CA20C68AA5}">
      <dgm:prSet/>
      <dgm:spPr/>
      <dgm:t>
        <a:bodyPr/>
        <a:lstStyle/>
        <a:p>
          <a:endParaRPr lang="ru-RU"/>
        </a:p>
      </dgm:t>
    </dgm:pt>
    <dgm:pt modelId="{5EFD74B2-4E0C-4F1A-9A06-84351B4F4722}">
      <dgm:prSet phldrT="[Текст]" custScaleX="62796" custScaleY="55623" custRadScaleRad="97284" custRadScaleInc="-257712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0072C1E-99B2-4CE3-8F71-3D8BE877D802}" type="parTrans" cxnId="{93BA8E12-E6F6-4286-AF83-1B1DE0CCAC18}">
      <dgm:prSet/>
      <dgm:spPr/>
      <dgm:t>
        <a:bodyPr/>
        <a:lstStyle/>
        <a:p>
          <a:endParaRPr lang="ru-RU"/>
        </a:p>
      </dgm:t>
    </dgm:pt>
    <dgm:pt modelId="{2CA73489-4D25-4EDF-894E-5C33D62765D4}" type="sibTrans" cxnId="{93BA8E12-E6F6-4286-AF83-1B1DE0CCAC18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blipFill rotWithShape="0">
          <a:blip xmlns:r="http://schemas.openxmlformats.org/officeDocument/2006/relationships" r:embed="rId9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203220" custScaleY="202842" custLinFactNeighborX="-908" custLinFactNeighborY="1704"/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0" presStyleCnt="9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0" presStyleCnt="9" custScaleX="62894" custScaleY="54158" custRadScaleRad="95161" custRadScaleInc="-93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1" presStyleCnt="9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1" presStyleCnt="9" custScaleX="64501" custScaleY="59805" custRadScaleRad="96330" custRadScaleInc="-55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2" presStyleCnt="9" custScaleX="123834" custLinFactNeighborX="-21189" custLinFactNeighborY="14753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2" presStyleCnt="9" custScaleX="49290" custScaleY="42833" custRadScaleRad="91042" custRadScaleInc="48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3" presStyleCnt="9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3" presStyleCnt="9" custScaleX="56898" custScaleY="59278" custRadScaleRad="99822" custRadScaleInc="-861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4" presStyleCnt="9" custLinFactNeighborX="66715" custLinFactNeighborY="5496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4" presStyleCnt="9" custScaleX="59125" custScaleY="45130" custRadScaleRad="103247" custRadScaleInc="278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5" presStyleCnt="9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5" presStyleCnt="9" custScaleX="62796" custScaleY="55623" custRadScaleRad="104269" custRadScaleInc="-265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6" presStyleCnt="9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6" presStyleCnt="9" custScaleX="58366" custScaleY="55209" custRadScaleRad="93989" custRadScaleInc="-891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F12CC-9D5F-4A3E-BDE6-AB3BB8140DF1}" type="pres">
      <dgm:prSet presAssocID="{52414497-3468-4A45-A950-A3CF185CEE44}" presName="parTrans" presStyleLbl="sibTrans2D1" presStyleIdx="7" presStyleCnt="9"/>
      <dgm:spPr/>
      <dgm:t>
        <a:bodyPr/>
        <a:lstStyle/>
        <a:p>
          <a:endParaRPr lang="ru-RU"/>
        </a:p>
      </dgm:t>
    </dgm:pt>
    <dgm:pt modelId="{2806445E-5D0E-4920-9510-07FCD898E9F6}" type="pres">
      <dgm:prSet presAssocID="{52414497-3468-4A45-A950-A3CF185CEE44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A9451D44-746E-465F-9870-669FCAA11A20}" type="pres">
      <dgm:prSet presAssocID="{08A9D90F-F1C6-4B71-AB8F-1B76844B0FDB}" presName="node" presStyleLbl="node1" presStyleIdx="7" presStyleCnt="9" custScaleX="66766" custScaleY="57676" custRadScaleRad="106200" custRadScaleInc="-24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8" presStyleCnt="9" custLinFactNeighborX="-1556" custLinFactNeighborY="-10326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8" presStyleCnt="9" custScaleX="61953" custScaleY="54780" custRadScaleRad="109100" custRadScaleInc="-394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27FFD0-F278-4BAE-A92E-AA38959DA551}" type="presOf" srcId="{C021BE46-16AF-4372-B2A0-67875E2C82CF}" destId="{DA660ED5-C4B7-4208-928A-B8DD66837486}" srcOrd="1" destOrd="0" presId="urn:microsoft.com/office/officeart/2005/8/layout/radial5"/>
    <dgm:cxn modelId="{F54EF97E-85DF-46C3-855E-A4CA20C68AA5}" srcId="{6F647F05-65E5-443B-9310-4AF895EEC1B0}" destId="{08A9D90F-F1C6-4B71-AB8F-1B76844B0FDB}" srcOrd="7" destOrd="0" parTransId="{52414497-3468-4A45-A950-A3CF185CEE44}" sibTransId="{65C80FE1-58BC-4BF3-8FBA-AD34A0472397}"/>
    <dgm:cxn modelId="{96D0FB32-ADAD-47DA-A848-DD065781C5DF}" type="presOf" srcId="{6598F354-400C-439C-BDD5-729D663E252E}" destId="{FA950D33-9BD9-4D37-A533-789F5554AFB5}" srcOrd="0" destOrd="0" presId="urn:microsoft.com/office/officeart/2005/8/layout/radial5"/>
    <dgm:cxn modelId="{BAADE361-B069-4BF8-A08D-BC685D520A5D}" type="presOf" srcId="{08170AFC-8E89-4179-A96D-636AFFD8C3F3}" destId="{53D78D63-5F88-4163-9535-46A64127BD3A}" srcOrd="1" destOrd="0" presId="urn:microsoft.com/office/officeart/2005/8/layout/radial5"/>
    <dgm:cxn modelId="{9D30C763-EAEF-42B1-9FA5-0E51BBD993A7}" type="presOf" srcId="{77DF95E1-3397-43CE-99EF-E82D1E9B2066}" destId="{7A035AEB-3A20-4DC3-9A60-032AB2743B03}" srcOrd="0" destOrd="0" presId="urn:microsoft.com/office/officeart/2005/8/layout/radial5"/>
    <dgm:cxn modelId="{93BA8E12-E6F6-4286-AF83-1B1DE0CCAC18}" srcId="{6B4A9C71-5243-4375-98C7-BA189146832B}" destId="{5EFD74B2-4E0C-4F1A-9A06-84351B4F4722}" srcOrd="1" destOrd="0" parTransId="{60072C1E-99B2-4CE3-8F71-3D8BE877D802}" sibTransId="{2CA73489-4D25-4EDF-894E-5C33D62765D4}"/>
    <dgm:cxn modelId="{336A0594-59B1-4BE3-8D14-8CF4E240A421}" type="presOf" srcId="{66E51CD7-05D6-4658-BDAA-92C6F3E19708}" destId="{C47D9E4B-AD47-4E79-B529-9B264E8F4F6B}" srcOrd="1" destOrd="0" presId="urn:microsoft.com/office/officeart/2005/8/layout/radial5"/>
    <dgm:cxn modelId="{E339204B-43CF-4482-9C07-B7D696F7DFC5}" type="presOf" srcId="{420BA717-63F2-4ED1-9193-BDF0AD7BC7EB}" destId="{FFE63D16-C443-42C8-BB30-4CA61876A647}" srcOrd="0" destOrd="0" presId="urn:microsoft.com/office/officeart/2005/8/layout/radial5"/>
    <dgm:cxn modelId="{922B6C39-34C0-4CEA-A57C-C0E7E01736C8}" type="presOf" srcId="{BC4B6763-2F33-4CCB-B9CC-377BBD0F0800}" destId="{A0B7EB92-DF16-476D-BB87-6C0D26E26F61}" srcOrd="0" destOrd="0" presId="urn:microsoft.com/office/officeart/2005/8/layout/radial5"/>
    <dgm:cxn modelId="{7C21488F-68A8-47A0-8FFF-079E42234B45}" type="presOf" srcId="{08170AFC-8E89-4179-A96D-636AFFD8C3F3}" destId="{DF27FC25-052B-426A-9E06-117E992234F6}" srcOrd="0" destOrd="0" presId="urn:microsoft.com/office/officeart/2005/8/layout/radial5"/>
    <dgm:cxn modelId="{20753C42-3A3D-4A92-B7BD-F4D5B25328A5}" type="presOf" srcId="{52414497-3468-4A45-A950-A3CF185CEE44}" destId="{2806445E-5D0E-4920-9510-07FCD898E9F6}" srcOrd="1" destOrd="0" presId="urn:microsoft.com/office/officeart/2005/8/layout/radial5"/>
    <dgm:cxn modelId="{4A189105-0239-4451-ACE0-D31E9CBF66B8}" srcId="{6F647F05-65E5-443B-9310-4AF895EEC1B0}" destId="{3BA0FA79-0F0A-4F39-8C6F-85BF113366C3}" srcOrd="8" destOrd="0" parTransId="{66E51CD7-05D6-4658-BDAA-92C6F3E19708}" sibTransId="{3F86135B-3CC7-4CEB-B411-92453A9354E3}"/>
    <dgm:cxn modelId="{A00878C0-A87A-42B9-83D7-EE8880E34935}" srcId="{6F647F05-65E5-443B-9310-4AF895EEC1B0}" destId="{D78F1D4C-A2EF-4C56-940B-FB3F18A7298D}" srcOrd="6" destOrd="0" parTransId="{08170AFC-8E89-4179-A96D-636AFFD8C3F3}" sibTransId="{3B6B2775-EA0D-4CA6-A4A3-0187E341F68C}"/>
    <dgm:cxn modelId="{46567EEC-3476-4AD7-9900-7F725F35B065}" type="presOf" srcId="{4B1A8440-411B-4A5D-AFC7-3583C59ADD0E}" destId="{73BC26A8-8D0F-45E6-9E3B-37EADD227262}" srcOrd="0" destOrd="0" presId="urn:microsoft.com/office/officeart/2005/8/layout/radial5"/>
    <dgm:cxn modelId="{B505FFD2-5586-4D2F-8FDB-D86331BE909C}" type="presOf" srcId="{08A9D90F-F1C6-4B71-AB8F-1B76844B0FDB}" destId="{A9451D44-746E-465F-9870-669FCAA11A20}" srcOrd="0" destOrd="0" presId="urn:microsoft.com/office/officeart/2005/8/layout/radial5"/>
    <dgm:cxn modelId="{FE7C3107-09C2-41FB-AC9D-7DC4F18DDFCA}" type="presOf" srcId="{52414497-3468-4A45-A950-A3CF185CEE44}" destId="{5B0F12CC-9D5F-4A3E-BDE6-AB3BB8140DF1}" srcOrd="0" destOrd="0" presId="urn:microsoft.com/office/officeart/2005/8/layout/radial5"/>
    <dgm:cxn modelId="{381AD031-9E17-4F65-A67B-D0F98E34554B}" type="presOf" srcId="{082CE592-953F-441B-B0C2-F864433A8493}" destId="{A0E222DD-64BD-4A89-BBB9-2B80D8318D4A}" srcOrd="0" destOrd="0" presId="urn:microsoft.com/office/officeart/2005/8/layout/radial5"/>
    <dgm:cxn modelId="{69B5736A-F04E-4470-9765-F0EA338335AF}" type="presOf" srcId="{6F647F05-65E5-443B-9310-4AF895EEC1B0}" destId="{ED72E44C-8498-48F8-9652-E5DD6AC5818D}" srcOrd="0" destOrd="0" presId="urn:microsoft.com/office/officeart/2005/8/layout/radial5"/>
    <dgm:cxn modelId="{3DFA44D6-696E-48D0-839E-B7D262E34389}" type="presOf" srcId="{C021BE46-16AF-4372-B2A0-67875E2C82CF}" destId="{06F93DE9-E67A-4CE1-BC6B-5C458B1137B0}" srcOrd="0" destOrd="0" presId="urn:microsoft.com/office/officeart/2005/8/layout/radial5"/>
    <dgm:cxn modelId="{5DC81024-ACF0-4E0F-8CD2-4EE443458EB9}" type="presOf" srcId="{77DF95E1-3397-43CE-99EF-E82D1E9B2066}" destId="{4273F29E-B93C-44D6-A671-FCDC77ED9BA3}" srcOrd="1" destOrd="0" presId="urn:microsoft.com/office/officeart/2005/8/layout/radial5"/>
    <dgm:cxn modelId="{6E5930D2-F626-4356-A75E-6D58BB06D81B}" type="presOf" srcId="{6598F354-400C-439C-BDD5-729D663E252E}" destId="{F326903B-AF5C-41D9-A950-9DE60C069BDF}" srcOrd="1" destOrd="0" presId="urn:microsoft.com/office/officeart/2005/8/layout/radial5"/>
    <dgm:cxn modelId="{7B924A55-8BEA-4D6F-B22A-2EC4FCE17869}" type="presOf" srcId="{A8FC0520-4E1C-47C9-9459-5A566E2A3269}" destId="{E7EAB10C-E176-4610-B2C6-BE8F83AD0F9B}" srcOrd="0" destOrd="0" presId="urn:microsoft.com/office/officeart/2005/8/layout/radial5"/>
    <dgm:cxn modelId="{ABB8D3AC-32ED-44B8-98D1-601987ACC1D1}" srcId="{6F647F05-65E5-443B-9310-4AF895EEC1B0}" destId="{9F96D360-CB55-48DB-9778-BF90DCE1129E}" srcOrd="4" destOrd="0" parTransId="{BC4B6763-2F33-4CCB-B9CC-377BBD0F0800}" sibTransId="{286A4893-ECEC-4EFE-BAC3-3F1C84511E21}"/>
    <dgm:cxn modelId="{E7045797-6950-447F-BC34-33BF8D820556}" type="presOf" srcId="{D78F1D4C-A2EF-4C56-940B-FB3F18A7298D}" destId="{EDA34655-9131-4731-957F-5382F53A0660}" srcOrd="0" destOrd="0" presId="urn:microsoft.com/office/officeart/2005/8/layout/radial5"/>
    <dgm:cxn modelId="{54059384-7D56-4783-9E6B-CB7051B26B45}" srcId="{6F647F05-65E5-443B-9310-4AF895EEC1B0}" destId="{62E153EB-408C-4CB3-B6CA-2A439518E14B}" srcOrd="5" destOrd="0" parTransId="{77DF95E1-3397-43CE-99EF-E82D1E9B2066}" sibTransId="{69F9F7AF-4DAB-4B6C-A26F-22C945FB8A80}"/>
    <dgm:cxn modelId="{5B5E959A-84B8-4B8D-A0F8-104C83C9F05D}" type="presOf" srcId="{66E51CD7-05D6-4658-BDAA-92C6F3E19708}" destId="{553B84E4-4A31-43DB-B3BF-8E8EF2B79F2D}" srcOrd="0" destOrd="0" presId="urn:microsoft.com/office/officeart/2005/8/layout/radial5"/>
    <dgm:cxn modelId="{526CD9C4-E962-4D71-B805-193CE402AF6A}" type="presOf" srcId="{62E153EB-408C-4CB3-B6CA-2A439518E14B}" destId="{83F11675-07D9-406F-853D-13FD28BBB805}" srcOrd="0" destOrd="0" presId="urn:microsoft.com/office/officeart/2005/8/layout/radial5"/>
    <dgm:cxn modelId="{EA60BD94-54CE-450D-A117-19A3057D3DE3}" srcId="{6F647F05-65E5-443B-9310-4AF895EEC1B0}" destId="{637E412C-91EE-486E-8354-15F2384BE3EA}" srcOrd="1" destOrd="0" parTransId="{C021BE46-16AF-4372-B2A0-67875E2C82CF}" sibTransId="{6923DAD3-03A3-4184-9D76-6CCF9386A60A}"/>
    <dgm:cxn modelId="{090F8F9A-6757-4F76-A61F-9FB832265BCB}" type="presOf" srcId="{BC4B6763-2F33-4CCB-B9CC-377BBD0F0800}" destId="{E3A5A4EE-729B-477E-AEA8-7FC61FA6B941}" srcOrd="1" destOrd="0" presId="urn:microsoft.com/office/officeart/2005/8/layout/radial5"/>
    <dgm:cxn modelId="{6EDB72BD-B5DB-4DB0-9FE6-B99785C08F0A}" type="presOf" srcId="{082CE592-953F-441B-B0C2-F864433A8493}" destId="{839DF450-14DD-4280-9AEE-DA73938E9B9D}" srcOrd="1" destOrd="0" presId="urn:microsoft.com/office/officeart/2005/8/layout/radial5"/>
    <dgm:cxn modelId="{FC16712A-C587-4678-814F-F078A6FC3B6F}" type="presOf" srcId="{637E412C-91EE-486E-8354-15F2384BE3EA}" destId="{D8B200F5-4D07-49B2-A587-C2FE6CEC49F8}" srcOrd="0" destOrd="0" presId="urn:microsoft.com/office/officeart/2005/8/layout/radial5"/>
    <dgm:cxn modelId="{B5EF52E3-2E74-4C97-BCDE-0835C30EDD31}" type="presOf" srcId="{3BA0FA79-0F0A-4F39-8C6F-85BF113366C3}" destId="{E0AC84DD-2093-416F-85DE-E547FE520660}" srcOrd="0" destOrd="0" presId="urn:microsoft.com/office/officeart/2005/8/layout/radial5"/>
    <dgm:cxn modelId="{23D3D824-49CD-415F-83E2-3F36F5D860B4}" type="presOf" srcId="{6B4A9C71-5243-4375-98C7-BA189146832B}" destId="{8B82EA68-B59A-424E-9756-C221A13DB47F}" srcOrd="0" destOrd="0" presId="urn:microsoft.com/office/officeart/2005/8/layout/radial5"/>
    <dgm:cxn modelId="{5BA8D0B4-EE98-4C19-9A51-D0C7DD52C7C4}" type="presOf" srcId="{A8FC0520-4E1C-47C9-9459-5A566E2A3269}" destId="{47F0322C-5978-482D-A409-1280E22C6D82}" srcOrd="1" destOrd="0" presId="urn:microsoft.com/office/officeart/2005/8/layout/radial5"/>
    <dgm:cxn modelId="{48ECD170-E6C5-489E-A263-20CC615C17AB}" srcId="{6F647F05-65E5-443B-9310-4AF895EEC1B0}" destId="{AA0A2BD5-A368-4F17-8E9D-23F1FC377812}" srcOrd="3" destOrd="0" parTransId="{6598F354-400C-439C-BDD5-729D663E252E}" sibTransId="{0A69E1AC-CA25-4F66-967D-B64CF01B740F}"/>
    <dgm:cxn modelId="{C76B1FDD-1515-4548-A84A-CDE5C2B70761}" srcId="{6F647F05-65E5-443B-9310-4AF895EEC1B0}" destId="{4B1A8440-411B-4A5D-AFC7-3583C59ADD0E}" srcOrd="0" destOrd="0" parTransId="{082CE592-953F-441B-B0C2-F864433A8493}" sibTransId="{0D0679BE-35CF-4C4A-B8A9-7CB6E4D6163D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420E5929-73A4-4A38-8264-96367E09F888}" srcId="{6F647F05-65E5-443B-9310-4AF895EEC1B0}" destId="{420BA717-63F2-4ED1-9193-BDF0AD7BC7EB}" srcOrd="2" destOrd="0" parTransId="{A8FC0520-4E1C-47C9-9459-5A566E2A3269}" sibTransId="{93B10FAD-F9FB-447F-AB26-67CC3C3A8B52}"/>
    <dgm:cxn modelId="{87078305-B426-477A-BBEA-4EC96BB66CC4}" type="presOf" srcId="{AA0A2BD5-A368-4F17-8E9D-23F1FC377812}" destId="{EB1C3899-7B42-47CD-912B-DD035472498D}" srcOrd="0" destOrd="0" presId="urn:microsoft.com/office/officeart/2005/8/layout/radial5"/>
    <dgm:cxn modelId="{D2752008-7237-4637-B3B0-934FD538EE4D}" type="presOf" srcId="{9F96D360-CB55-48DB-9778-BF90DCE1129E}" destId="{69EA0517-EDCB-4CEB-899F-D56DCF7B4404}" srcOrd="0" destOrd="0" presId="urn:microsoft.com/office/officeart/2005/8/layout/radial5"/>
    <dgm:cxn modelId="{C67EB13C-FCD9-4EBB-896B-9037F4AB9401}" type="presParOf" srcId="{8B82EA68-B59A-424E-9756-C221A13DB47F}" destId="{ED72E44C-8498-48F8-9652-E5DD6AC5818D}" srcOrd="0" destOrd="0" presId="urn:microsoft.com/office/officeart/2005/8/layout/radial5"/>
    <dgm:cxn modelId="{6876B80B-DB91-4E3B-A2EA-66C35FA4994A}" type="presParOf" srcId="{8B82EA68-B59A-424E-9756-C221A13DB47F}" destId="{A0E222DD-64BD-4A89-BBB9-2B80D8318D4A}" srcOrd="1" destOrd="0" presId="urn:microsoft.com/office/officeart/2005/8/layout/radial5"/>
    <dgm:cxn modelId="{777B1BD4-0D70-4AF2-AC56-31D534B28D7D}" type="presParOf" srcId="{A0E222DD-64BD-4A89-BBB9-2B80D8318D4A}" destId="{839DF450-14DD-4280-9AEE-DA73938E9B9D}" srcOrd="0" destOrd="0" presId="urn:microsoft.com/office/officeart/2005/8/layout/radial5"/>
    <dgm:cxn modelId="{6E6DD639-9FC1-4ABC-BBAF-00F7606D499C}" type="presParOf" srcId="{8B82EA68-B59A-424E-9756-C221A13DB47F}" destId="{73BC26A8-8D0F-45E6-9E3B-37EADD227262}" srcOrd="2" destOrd="0" presId="urn:microsoft.com/office/officeart/2005/8/layout/radial5"/>
    <dgm:cxn modelId="{EDA32313-54EA-47B9-9A62-D396B5952DA8}" type="presParOf" srcId="{8B82EA68-B59A-424E-9756-C221A13DB47F}" destId="{06F93DE9-E67A-4CE1-BC6B-5C458B1137B0}" srcOrd="3" destOrd="0" presId="urn:microsoft.com/office/officeart/2005/8/layout/radial5"/>
    <dgm:cxn modelId="{7A2887FF-C395-48FD-AEF9-C3FAC7C110A5}" type="presParOf" srcId="{06F93DE9-E67A-4CE1-BC6B-5C458B1137B0}" destId="{DA660ED5-C4B7-4208-928A-B8DD66837486}" srcOrd="0" destOrd="0" presId="urn:microsoft.com/office/officeart/2005/8/layout/radial5"/>
    <dgm:cxn modelId="{A84663EC-1711-4822-A4B3-29436989013B}" type="presParOf" srcId="{8B82EA68-B59A-424E-9756-C221A13DB47F}" destId="{D8B200F5-4D07-49B2-A587-C2FE6CEC49F8}" srcOrd="4" destOrd="0" presId="urn:microsoft.com/office/officeart/2005/8/layout/radial5"/>
    <dgm:cxn modelId="{0049E403-1384-40BC-982D-A65922DCA457}" type="presParOf" srcId="{8B82EA68-B59A-424E-9756-C221A13DB47F}" destId="{E7EAB10C-E176-4610-B2C6-BE8F83AD0F9B}" srcOrd="5" destOrd="0" presId="urn:microsoft.com/office/officeart/2005/8/layout/radial5"/>
    <dgm:cxn modelId="{3FDBEA55-11FE-4B2B-9B86-347CAAC541B4}" type="presParOf" srcId="{E7EAB10C-E176-4610-B2C6-BE8F83AD0F9B}" destId="{47F0322C-5978-482D-A409-1280E22C6D82}" srcOrd="0" destOrd="0" presId="urn:microsoft.com/office/officeart/2005/8/layout/radial5"/>
    <dgm:cxn modelId="{48345DF7-1870-471B-82EF-B220788EB958}" type="presParOf" srcId="{8B82EA68-B59A-424E-9756-C221A13DB47F}" destId="{FFE63D16-C443-42C8-BB30-4CA61876A647}" srcOrd="6" destOrd="0" presId="urn:microsoft.com/office/officeart/2005/8/layout/radial5"/>
    <dgm:cxn modelId="{03E88793-CFCB-438E-AB7C-764EC1AD85E4}" type="presParOf" srcId="{8B82EA68-B59A-424E-9756-C221A13DB47F}" destId="{FA950D33-9BD9-4D37-A533-789F5554AFB5}" srcOrd="7" destOrd="0" presId="urn:microsoft.com/office/officeart/2005/8/layout/radial5"/>
    <dgm:cxn modelId="{92732B92-FB37-4813-9C14-1E27A6CCCB9B}" type="presParOf" srcId="{FA950D33-9BD9-4D37-A533-789F5554AFB5}" destId="{F326903B-AF5C-41D9-A950-9DE60C069BDF}" srcOrd="0" destOrd="0" presId="urn:microsoft.com/office/officeart/2005/8/layout/radial5"/>
    <dgm:cxn modelId="{39689AD3-22E4-44CA-9041-24AE3CF054AB}" type="presParOf" srcId="{8B82EA68-B59A-424E-9756-C221A13DB47F}" destId="{EB1C3899-7B42-47CD-912B-DD035472498D}" srcOrd="8" destOrd="0" presId="urn:microsoft.com/office/officeart/2005/8/layout/radial5"/>
    <dgm:cxn modelId="{2DB19E5C-5C82-4AB9-84B8-9F6C7C54D510}" type="presParOf" srcId="{8B82EA68-B59A-424E-9756-C221A13DB47F}" destId="{A0B7EB92-DF16-476D-BB87-6C0D26E26F61}" srcOrd="9" destOrd="0" presId="urn:microsoft.com/office/officeart/2005/8/layout/radial5"/>
    <dgm:cxn modelId="{673F2B18-EA51-449F-AF98-CE9C26374F0D}" type="presParOf" srcId="{A0B7EB92-DF16-476D-BB87-6C0D26E26F61}" destId="{E3A5A4EE-729B-477E-AEA8-7FC61FA6B941}" srcOrd="0" destOrd="0" presId="urn:microsoft.com/office/officeart/2005/8/layout/radial5"/>
    <dgm:cxn modelId="{7826159A-F54F-4F44-A107-897337858E4E}" type="presParOf" srcId="{8B82EA68-B59A-424E-9756-C221A13DB47F}" destId="{69EA0517-EDCB-4CEB-899F-D56DCF7B4404}" srcOrd="10" destOrd="0" presId="urn:microsoft.com/office/officeart/2005/8/layout/radial5"/>
    <dgm:cxn modelId="{CE9D0503-EE85-418D-8519-8DBE74108820}" type="presParOf" srcId="{8B82EA68-B59A-424E-9756-C221A13DB47F}" destId="{7A035AEB-3A20-4DC3-9A60-032AB2743B03}" srcOrd="11" destOrd="0" presId="urn:microsoft.com/office/officeart/2005/8/layout/radial5"/>
    <dgm:cxn modelId="{BABEDDF5-0EF0-4C71-AA6F-F421419B25D0}" type="presParOf" srcId="{7A035AEB-3A20-4DC3-9A60-032AB2743B03}" destId="{4273F29E-B93C-44D6-A671-FCDC77ED9BA3}" srcOrd="0" destOrd="0" presId="urn:microsoft.com/office/officeart/2005/8/layout/radial5"/>
    <dgm:cxn modelId="{80246F40-6A63-4DE1-BEB7-9A5C9A7DCE68}" type="presParOf" srcId="{8B82EA68-B59A-424E-9756-C221A13DB47F}" destId="{83F11675-07D9-406F-853D-13FD28BBB805}" srcOrd="12" destOrd="0" presId="urn:microsoft.com/office/officeart/2005/8/layout/radial5"/>
    <dgm:cxn modelId="{BEC972B1-149D-47F1-B459-50F065DAA466}" type="presParOf" srcId="{8B82EA68-B59A-424E-9756-C221A13DB47F}" destId="{DF27FC25-052B-426A-9E06-117E992234F6}" srcOrd="13" destOrd="0" presId="urn:microsoft.com/office/officeart/2005/8/layout/radial5"/>
    <dgm:cxn modelId="{F8A60126-7255-4FDC-B653-EC968A1E3B1A}" type="presParOf" srcId="{DF27FC25-052B-426A-9E06-117E992234F6}" destId="{53D78D63-5F88-4163-9535-46A64127BD3A}" srcOrd="0" destOrd="0" presId="urn:microsoft.com/office/officeart/2005/8/layout/radial5"/>
    <dgm:cxn modelId="{37A103F2-AC15-48BA-B18F-772C71E7D0B7}" type="presParOf" srcId="{8B82EA68-B59A-424E-9756-C221A13DB47F}" destId="{EDA34655-9131-4731-957F-5382F53A0660}" srcOrd="14" destOrd="0" presId="urn:microsoft.com/office/officeart/2005/8/layout/radial5"/>
    <dgm:cxn modelId="{E1DB4C5F-0DA3-44C3-A0DA-ED9985F14DC6}" type="presParOf" srcId="{8B82EA68-B59A-424E-9756-C221A13DB47F}" destId="{5B0F12CC-9D5F-4A3E-BDE6-AB3BB8140DF1}" srcOrd="15" destOrd="0" presId="urn:microsoft.com/office/officeart/2005/8/layout/radial5"/>
    <dgm:cxn modelId="{15D97494-77D3-4F6C-932C-FB603C4DCF80}" type="presParOf" srcId="{5B0F12CC-9D5F-4A3E-BDE6-AB3BB8140DF1}" destId="{2806445E-5D0E-4920-9510-07FCD898E9F6}" srcOrd="0" destOrd="0" presId="urn:microsoft.com/office/officeart/2005/8/layout/radial5"/>
    <dgm:cxn modelId="{E70BC81D-2D22-48BD-82B0-0C2D539095D2}" type="presParOf" srcId="{8B82EA68-B59A-424E-9756-C221A13DB47F}" destId="{A9451D44-746E-465F-9870-669FCAA11A20}" srcOrd="16" destOrd="0" presId="urn:microsoft.com/office/officeart/2005/8/layout/radial5"/>
    <dgm:cxn modelId="{447CD225-1E6E-49AA-BB1F-0C6AF68F7453}" type="presParOf" srcId="{8B82EA68-B59A-424E-9756-C221A13DB47F}" destId="{553B84E4-4A31-43DB-B3BF-8E8EF2B79F2D}" srcOrd="17" destOrd="0" presId="urn:microsoft.com/office/officeart/2005/8/layout/radial5"/>
    <dgm:cxn modelId="{A0E2F029-9B76-4D99-A450-A42CC2AB0C65}" type="presParOf" srcId="{553B84E4-4A31-43DB-B3BF-8E8EF2B79F2D}" destId="{C47D9E4B-AD47-4E79-B529-9B264E8F4F6B}" srcOrd="0" destOrd="0" presId="urn:microsoft.com/office/officeart/2005/8/layout/radial5"/>
    <dgm:cxn modelId="{CF4A757D-ED32-46B0-B932-5A6950081E63}" type="presParOf" srcId="{8B82EA68-B59A-424E-9756-C221A13DB47F}" destId="{E0AC84DD-2093-416F-85DE-E547FE520660}" srcOrd="18" destOrd="0" presId="urn:microsoft.com/office/officeart/2005/8/layout/radial5"/>
  </dgm:cxnLst>
  <dgm:bg/>
  <dgm:whole>
    <a:ln>
      <a:solidFill>
        <a:srgbClr val="01FF74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3DF14D-5245-4592-A8EF-4D1E28FD877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46E02-E6B2-459D-94C0-C11EACEEBCBA}">
      <dgm:prSet custT="1"/>
      <dgm:spPr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en-US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- </a:t>
          </a: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44 619,3 тыс.руб.</a:t>
          </a:r>
        </a:p>
      </dgm:t>
    </dgm:pt>
    <dgm:pt modelId="{587492F8-60CF-4C52-93DF-C54030C30EDA}" type="sib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5463917-2801-4C56-B9EE-32D1D9DEE2D1}" type="par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7F3CA62-3240-4386-9FE9-4B857EA25710}">
      <dgm:prSet custT="1"/>
      <dgm:spPr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2 060 255,0 </a:t>
          </a:r>
          <a:r>
            <a:rPr kumimoji="0" lang="ru-RU" sz="1200" b="1" i="0" u="none" strike="noStrike" cap="none" normalizeH="0" baseline="0" dirty="0" err="1" smtClean="0">
              <a:ln/>
              <a:effectLst/>
              <a:latin typeface="Arial Narrow" panose="020B0606020202030204" pitchFamily="34" charset="0"/>
            </a:rPr>
            <a:t>тыс.руб</a:t>
          </a: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</dgm:t>
    </dgm:pt>
    <dgm:pt modelId="{DDF8F9A2-D452-4DE2-B824-1D85DFC6CC1F}" type="sib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E1C9F86-A6C8-418F-94F0-C58620D6C1DD}" type="par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14D4CAD-5CF5-42B1-A738-D74DFEA5FFB4}">
      <dgm:prSet custT="1"/>
      <dgm:spPr>
        <a:solidFill>
          <a:srgbClr val="F8FBCD"/>
        </a:solidFill>
        <a:ln w="19050"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ru-RU" sz="1200" b="1" i="0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2 015 635,7 тыс.руб.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200" b="1" i="1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</dgm:t>
    </dgm:pt>
    <dgm:pt modelId="{0FA2209E-531C-4D7A-9C76-754A151A5DE0}" type="sib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69588E7-4B72-4BF9-8E63-538B3264C535}" type="par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4EFF082-E379-4340-BDC0-C0275355A235}" type="pres">
      <dgm:prSet presAssocID="{FB3DF14D-5245-4592-A8EF-4D1E28FD87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B801B7-2AF2-498C-8CCD-32CF3F482356}" type="pres">
      <dgm:prSet presAssocID="{814D4CAD-5CF5-42B1-A738-D74DFEA5FFB4}" presName="hierRoot1" presStyleCnt="0">
        <dgm:presLayoutVars>
          <dgm:hierBranch val="init"/>
        </dgm:presLayoutVars>
      </dgm:prSet>
      <dgm:spPr/>
    </dgm:pt>
    <dgm:pt modelId="{A8AFE020-9282-4C1E-8C8E-1FA5E11016EE}" type="pres">
      <dgm:prSet presAssocID="{814D4CAD-5CF5-42B1-A738-D74DFEA5FFB4}" presName="rootComposite1" presStyleCnt="0"/>
      <dgm:spPr/>
    </dgm:pt>
    <dgm:pt modelId="{F3BF6CAD-12EC-45BA-B25E-DEA28EBDEA7A}" type="pres">
      <dgm:prSet presAssocID="{814D4CAD-5CF5-42B1-A738-D74DFEA5FFB4}" presName="rootText1" presStyleLbl="node0" presStyleIdx="0" presStyleCnt="3" custScaleX="363273" custScaleY="474791" custLinFactX="79675" custLinFactY="-300000" custLinFactNeighborX="100000" custLinFactNeighborY="-35431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E79C9C7-A4D0-47C2-AE50-367BAF0D053F}" type="pres">
      <dgm:prSet presAssocID="{814D4CAD-5CF5-42B1-A738-D74DFEA5FFB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037A5B5-700E-409B-9966-687C7D60823C}" type="pres">
      <dgm:prSet presAssocID="{814D4CAD-5CF5-42B1-A738-D74DFEA5FFB4}" presName="hierChild2" presStyleCnt="0"/>
      <dgm:spPr/>
    </dgm:pt>
    <dgm:pt modelId="{5875A817-D721-4C08-B9AF-A2DB43FF7128}" type="pres">
      <dgm:prSet presAssocID="{814D4CAD-5CF5-42B1-A738-D74DFEA5FFB4}" presName="hierChild3" presStyleCnt="0"/>
      <dgm:spPr/>
    </dgm:pt>
    <dgm:pt modelId="{748E5DD2-337E-44E3-9C33-36949CFCEC3A}" type="pres">
      <dgm:prSet presAssocID="{D7F3CA62-3240-4386-9FE9-4B857EA25710}" presName="hierRoot1" presStyleCnt="0">
        <dgm:presLayoutVars>
          <dgm:hierBranch val="init"/>
        </dgm:presLayoutVars>
      </dgm:prSet>
      <dgm:spPr/>
    </dgm:pt>
    <dgm:pt modelId="{7F5359DC-CE19-4313-A273-A9F71B41186B}" type="pres">
      <dgm:prSet presAssocID="{D7F3CA62-3240-4386-9FE9-4B857EA25710}" presName="rootComposite1" presStyleCnt="0"/>
      <dgm:spPr/>
    </dgm:pt>
    <dgm:pt modelId="{B3E35377-3712-4A1B-A884-B60A584EA619}" type="pres">
      <dgm:prSet presAssocID="{D7F3CA62-3240-4386-9FE9-4B857EA25710}" presName="rootText1" presStyleLbl="node0" presStyleIdx="1" presStyleCnt="3" custScaleX="363273" custScaleY="485287" custLinFactX="-100000" custLinFactNeighborX="-104598" custLinFactNeighborY="2278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B62BBAB-7AA4-4246-8804-8C6CCC8DDB58}" type="pres">
      <dgm:prSet presAssocID="{D7F3CA62-3240-4386-9FE9-4B857EA2571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240C4D5-1951-4407-941B-2C97F6898EFF}" type="pres">
      <dgm:prSet presAssocID="{D7F3CA62-3240-4386-9FE9-4B857EA25710}" presName="hierChild2" presStyleCnt="0"/>
      <dgm:spPr/>
    </dgm:pt>
    <dgm:pt modelId="{4D93DF5E-526B-4717-9183-93B2050740B6}" type="pres">
      <dgm:prSet presAssocID="{D7F3CA62-3240-4386-9FE9-4B857EA25710}" presName="hierChild3" presStyleCnt="0"/>
      <dgm:spPr/>
    </dgm:pt>
    <dgm:pt modelId="{0ACCDAF3-394D-4780-A269-A7DFD6571E7C}" type="pres">
      <dgm:prSet presAssocID="{36646E02-E6B2-459D-94C0-C11EACEEBCBA}" presName="hierRoot1" presStyleCnt="0">
        <dgm:presLayoutVars>
          <dgm:hierBranch val="init"/>
        </dgm:presLayoutVars>
      </dgm:prSet>
      <dgm:spPr/>
    </dgm:pt>
    <dgm:pt modelId="{5A7C1492-AC4F-4416-8FAE-4D4E38870E01}" type="pres">
      <dgm:prSet presAssocID="{36646E02-E6B2-459D-94C0-C11EACEEBCBA}" presName="rootComposite1" presStyleCnt="0"/>
      <dgm:spPr/>
    </dgm:pt>
    <dgm:pt modelId="{80BD2904-FE51-40C5-B54D-D24C4EF7460B}" type="pres">
      <dgm:prSet presAssocID="{36646E02-E6B2-459D-94C0-C11EACEEBCBA}" presName="rootText1" presStyleLbl="node0" presStyleIdx="2" presStyleCnt="3" custScaleX="363273" custScaleY="485287" custLinFactX="-288871" custLinFactY="300000" custLinFactNeighborX="-300000" custLinFactNeighborY="39988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D285D2F-8812-44E0-9553-AEF8CF7AC85C}" type="pres">
      <dgm:prSet presAssocID="{36646E02-E6B2-459D-94C0-C11EACEEBC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52221B6-EC2A-4846-856F-03D4369F3EBF}" type="pres">
      <dgm:prSet presAssocID="{36646E02-E6B2-459D-94C0-C11EACEEBCBA}" presName="hierChild2" presStyleCnt="0"/>
      <dgm:spPr/>
    </dgm:pt>
    <dgm:pt modelId="{92BC769A-5E70-431B-A5C2-E309A0AF46AF}" type="pres">
      <dgm:prSet presAssocID="{36646E02-E6B2-459D-94C0-C11EACEEBCBA}" presName="hierChild3" presStyleCnt="0"/>
      <dgm:spPr/>
    </dgm:pt>
  </dgm:ptLst>
  <dgm:cxnLst>
    <dgm:cxn modelId="{CA67DA91-9A71-4FF5-96A4-4BBD2EC8EBD0}" type="presOf" srcId="{FB3DF14D-5245-4592-A8EF-4D1E28FD8778}" destId="{A4EFF082-E379-4340-BDC0-C0275355A235}" srcOrd="0" destOrd="0" presId="urn:microsoft.com/office/officeart/2005/8/layout/orgChart1"/>
    <dgm:cxn modelId="{D6E95336-8EB2-4548-A1BB-35E655AFF10F}" srcId="{FB3DF14D-5245-4592-A8EF-4D1E28FD8778}" destId="{D7F3CA62-3240-4386-9FE9-4B857EA25710}" srcOrd="1" destOrd="0" parTransId="{2E1C9F86-A6C8-418F-94F0-C58620D6C1DD}" sibTransId="{DDF8F9A2-D452-4DE2-B824-1D85DFC6CC1F}"/>
    <dgm:cxn modelId="{9ACC1E3D-CBF4-43B0-8002-459D4A6BBCCB}" type="presOf" srcId="{814D4CAD-5CF5-42B1-A738-D74DFEA5FFB4}" destId="{8E79C9C7-A4D0-47C2-AE50-367BAF0D053F}" srcOrd="1" destOrd="0" presId="urn:microsoft.com/office/officeart/2005/8/layout/orgChart1"/>
    <dgm:cxn modelId="{5B043A1B-62AD-4A5D-9561-C5AE5C02B0F0}" srcId="{FB3DF14D-5245-4592-A8EF-4D1E28FD8778}" destId="{36646E02-E6B2-459D-94C0-C11EACEEBCBA}" srcOrd="2" destOrd="0" parTransId="{25463917-2801-4C56-B9EE-32D1D9DEE2D1}" sibTransId="{587492F8-60CF-4C52-93DF-C54030C30EDA}"/>
    <dgm:cxn modelId="{6DBD28D7-410D-408B-B48B-33959C550CC1}" type="presOf" srcId="{36646E02-E6B2-459D-94C0-C11EACEEBCBA}" destId="{1D285D2F-8812-44E0-9553-AEF8CF7AC85C}" srcOrd="1" destOrd="0" presId="urn:microsoft.com/office/officeart/2005/8/layout/orgChart1"/>
    <dgm:cxn modelId="{24863969-7A75-4F47-A838-08D30C9DAA41}" type="presOf" srcId="{D7F3CA62-3240-4386-9FE9-4B857EA25710}" destId="{B3E35377-3712-4A1B-A884-B60A584EA619}" srcOrd="0" destOrd="0" presId="urn:microsoft.com/office/officeart/2005/8/layout/orgChart1"/>
    <dgm:cxn modelId="{CB53AA18-EF33-46E0-B74E-FD7577DE606A}" srcId="{FB3DF14D-5245-4592-A8EF-4D1E28FD8778}" destId="{814D4CAD-5CF5-42B1-A738-D74DFEA5FFB4}" srcOrd="0" destOrd="0" parTransId="{369588E7-4B72-4BF9-8E63-538B3264C535}" sibTransId="{0FA2209E-531C-4D7A-9C76-754A151A5DE0}"/>
    <dgm:cxn modelId="{187A842C-4990-4938-96AC-DB86149BD2ED}" type="presOf" srcId="{D7F3CA62-3240-4386-9FE9-4B857EA25710}" destId="{DB62BBAB-7AA4-4246-8804-8C6CCC8DDB58}" srcOrd="1" destOrd="0" presId="urn:microsoft.com/office/officeart/2005/8/layout/orgChart1"/>
    <dgm:cxn modelId="{96A54C2E-D86F-4856-8589-4E64508B56A9}" type="presOf" srcId="{36646E02-E6B2-459D-94C0-C11EACEEBCBA}" destId="{80BD2904-FE51-40C5-B54D-D24C4EF7460B}" srcOrd="0" destOrd="0" presId="urn:microsoft.com/office/officeart/2005/8/layout/orgChart1"/>
    <dgm:cxn modelId="{BBA8AA02-3971-47E7-B00B-BA7E6D41250C}" type="presOf" srcId="{814D4CAD-5CF5-42B1-A738-D74DFEA5FFB4}" destId="{F3BF6CAD-12EC-45BA-B25E-DEA28EBDEA7A}" srcOrd="0" destOrd="0" presId="urn:microsoft.com/office/officeart/2005/8/layout/orgChart1"/>
    <dgm:cxn modelId="{57414601-CA44-42DF-AA46-F0EACDABF179}" type="presParOf" srcId="{A4EFF082-E379-4340-BDC0-C0275355A235}" destId="{F2B801B7-2AF2-498C-8CCD-32CF3F482356}" srcOrd="0" destOrd="0" presId="urn:microsoft.com/office/officeart/2005/8/layout/orgChart1"/>
    <dgm:cxn modelId="{018FCC15-555E-444E-9EC0-39785DCEBEB4}" type="presParOf" srcId="{F2B801B7-2AF2-498C-8CCD-32CF3F482356}" destId="{A8AFE020-9282-4C1E-8C8E-1FA5E11016EE}" srcOrd="0" destOrd="0" presId="urn:microsoft.com/office/officeart/2005/8/layout/orgChart1"/>
    <dgm:cxn modelId="{E3905493-2E40-48A4-9561-3BC9FE7C8B28}" type="presParOf" srcId="{A8AFE020-9282-4C1E-8C8E-1FA5E11016EE}" destId="{F3BF6CAD-12EC-45BA-B25E-DEA28EBDEA7A}" srcOrd="0" destOrd="0" presId="urn:microsoft.com/office/officeart/2005/8/layout/orgChart1"/>
    <dgm:cxn modelId="{1CCF4482-6A33-444C-B38F-2EC0358F0F4A}" type="presParOf" srcId="{A8AFE020-9282-4C1E-8C8E-1FA5E11016EE}" destId="{8E79C9C7-A4D0-47C2-AE50-367BAF0D053F}" srcOrd="1" destOrd="0" presId="urn:microsoft.com/office/officeart/2005/8/layout/orgChart1"/>
    <dgm:cxn modelId="{8FCA0664-E144-4E8A-9FBB-9A5DE6DD82FE}" type="presParOf" srcId="{F2B801B7-2AF2-498C-8CCD-32CF3F482356}" destId="{0037A5B5-700E-409B-9966-687C7D60823C}" srcOrd="1" destOrd="0" presId="urn:microsoft.com/office/officeart/2005/8/layout/orgChart1"/>
    <dgm:cxn modelId="{38E0E5D6-C086-4C27-AFB1-839879E534FE}" type="presParOf" srcId="{F2B801B7-2AF2-498C-8CCD-32CF3F482356}" destId="{5875A817-D721-4C08-B9AF-A2DB43FF7128}" srcOrd="2" destOrd="0" presId="urn:microsoft.com/office/officeart/2005/8/layout/orgChart1"/>
    <dgm:cxn modelId="{33743CDA-C17E-4D65-BE07-6E03D9825F92}" type="presParOf" srcId="{A4EFF082-E379-4340-BDC0-C0275355A235}" destId="{748E5DD2-337E-44E3-9C33-36949CFCEC3A}" srcOrd="1" destOrd="0" presId="urn:microsoft.com/office/officeart/2005/8/layout/orgChart1"/>
    <dgm:cxn modelId="{71591611-3232-450A-B8A0-474EB976321E}" type="presParOf" srcId="{748E5DD2-337E-44E3-9C33-36949CFCEC3A}" destId="{7F5359DC-CE19-4313-A273-A9F71B41186B}" srcOrd="0" destOrd="0" presId="urn:microsoft.com/office/officeart/2005/8/layout/orgChart1"/>
    <dgm:cxn modelId="{8DBA87E3-EDEF-48FD-B379-3A06A2CA9231}" type="presParOf" srcId="{7F5359DC-CE19-4313-A273-A9F71B41186B}" destId="{B3E35377-3712-4A1B-A884-B60A584EA619}" srcOrd="0" destOrd="0" presId="urn:microsoft.com/office/officeart/2005/8/layout/orgChart1"/>
    <dgm:cxn modelId="{29A06C9A-D618-4EB1-9119-5950330DC352}" type="presParOf" srcId="{7F5359DC-CE19-4313-A273-A9F71B41186B}" destId="{DB62BBAB-7AA4-4246-8804-8C6CCC8DDB58}" srcOrd="1" destOrd="0" presId="urn:microsoft.com/office/officeart/2005/8/layout/orgChart1"/>
    <dgm:cxn modelId="{5957E060-DB19-4A3E-868E-6A191426ABBA}" type="presParOf" srcId="{748E5DD2-337E-44E3-9C33-36949CFCEC3A}" destId="{F240C4D5-1951-4407-941B-2C97F6898EFF}" srcOrd="1" destOrd="0" presId="urn:microsoft.com/office/officeart/2005/8/layout/orgChart1"/>
    <dgm:cxn modelId="{71772DED-B8B0-41F3-8BD4-B925DA8FBDC1}" type="presParOf" srcId="{748E5DD2-337E-44E3-9C33-36949CFCEC3A}" destId="{4D93DF5E-526B-4717-9183-93B2050740B6}" srcOrd="2" destOrd="0" presId="urn:microsoft.com/office/officeart/2005/8/layout/orgChart1"/>
    <dgm:cxn modelId="{02562B1A-9104-4751-8FA9-7A8E56E1B929}" type="presParOf" srcId="{A4EFF082-E379-4340-BDC0-C0275355A235}" destId="{0ACCDAF3-394D-4780-A269-A7DFD6571E7C}" srcOrd="2" destOrd="0" presId="urn:microsoft.com/office/officeart/2005/8/layout/orgChart1"/>
    <dgm:cxn modelId="{46F6473A-4325-4E8C-B347-ECDCBE2F0144}" type="presParOf" srcId="{0ACCDAF3-394D-4780-A269-A7DFD6571E7C}" destId="{5A7C1492-AC4F-4416-8FAE-4D4E38870E01}" srcOrd="0" destOrd="0" presId="urn:microsoft.com/office/officeart/2005/8/layout/orgChart1"/>
    <dgm:cxn modelId="{774688A4-8EDB-4F3F-8319-255B0C2FD155}" type="presParOf" srcId="{5A7C1492-AC4F-4416-8FAE-4D4E38870E01}" destId="{80BD2904-FE51-40C5-B54D-D24C4EF7460B}" srcOrd="0" destOrd="0" presId="urn:microsoft.com/office/officeart/2005/8/layout/orgChart1"/>
    <dgm:cxn modelId="{DC02072B-2C8D-49A8-A058-5F05512CE5D7}" type="presParOf" srcId="{5A7C1492-AC4F-4416-8FAE-4D4E38870E01}" destId="{1D285D2F-8812-44E0-9553-AEF8CF7AC85C}" srcOrd="1" destOrd="0" presId="urn:microsoft.com/office/officeart/2005/8/layout/orgChart1"/>
    <dgm:cxn modelId="{2104724F-CEAD-4285-B6F1-4A14C87645C9}" type="presParOf" srcId="{0ACCDAF3-394D-4780-A269-A7DFD6571E7C}" destId="{152221B6-EC2A-4846-856F-03D4369F3EBF}" srcOrd="1" destOrd="0" presId="urn:microsoft.com/office/officeart/2005/8/layout/orgChart1"/>
    <dgm:cxn modelId="{2D4CA8D2-D216-4DB0-BC0F-A9D7921F6A07}" type="presParOf" srcId="{0ACCDAF3-394D-4780-A269-A7DFD6571E7C}" destId="{92BC769A-5E70-431B-A5C2-E309A0AF46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3743219" y="-98017"/>
          <a:ext cx="1483525" cy="1679468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815639" y="-25597"/>
        <a:ext cx="1338685" cy="1534628"/>
      </dsp:txXfrm>
    </dsp:sp>
    <dsp:sp modelId="{43434E4B-C4FB-4DAC-9533-71DBE9279538}">
      <dsp:nvSpPr>
        <dsp:cNvPr id="0" name=""/>
        <dsp:cNvSpPr/>
      </dsp:nvSpPr>
      <dsp:spPr>
        <a:xfrm>
          <a:off x="3631772" y="759502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1648934" y="92967"/>
              </a:moveTo>
              <a:arcTo wR="2295611" hR="2295611" stAng="15218293" swAng="253867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5461861" y="799579"/>
          <a:ext cx="1507345" cy="1134520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517244" y="854962"/>
        <a:ext cx="1396579" cy="1023754"/>
      </dsp:txXfrm>
    </dsp:sp>
    <dsp:sp modelId="{F93ECD45-54D8-465B-A0C2-914295F3C5BD}">
      <dsp:nvSpPr>
        <dsp:cNvPr id="0" name=""/>
        <dsp:cNvSpPr/>
      </dsp:nvSpPr>
      <dsp:spPr>
        <a:xfrm>
          <a:off x="2443919" y="1041798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4151176" y="944051"/>
              </a:moveTo>
              <a:arcTo wR="2295611" hR="2295611" stAng="19435864" swAng="291054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6053571" y="2203396"/>
          <a:ext cx="1507345" cy="1174535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110907" y="2260732"/>
        <a:ext cx="1392673" cy="1059863"/>
      </dsp:txXfrm>
    </dsp:sp>
    <dsp:sp modelId="{DA554C6D-A2BD-4B94-802C-6C55DB9F2BF8}">
      <dsp:nvSpPr>
        <dsp:cNvPr id="0" name=""/>
        <dsp:cNvSpPr/>
      </dsp:nvSpPr>
      <dsp:spPr>
        <a:xfrm>
          <a:off x="2171058" y="674427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4543197" y="2762723"/>
              </a:moveTo>
              <a:arcTo wR="2295611" hR="2295611" stAng="704433" swAng="271349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5486011" y="3670604"/>
          <a:ext cx="1507345" cy="1301674"/>
        </a:xfrm>
        <a:prstGeom prst="roundRect">
          <a:avLst/>
        </a:prstGeom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549553" y="3734146"/>
        <a:ext cx="1380261" cy="1174590"/>
      </dsp:txXfrm>
    </dsp:sp>
    <dsp:sp modelId="{2C814299-90FC-466A-8C27-58BBE7C3AD9B}">
      <dsp:nvSpPr>
        <dsp:cNvPr id="0" name=""/>
        <dsp:cNvSpPr/>
      </dsp:nvSpPr>
      <dsp:spPr>
        <a:xfrm>
          <a:off x="3099347" y="286841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2337209" y="4590846"/>
              </a:moveTo>
              <a:arcTo wR="2295611" hR="2295611" stAng="5337702" swAng="222453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731312" y="4440934"/>
          <a:ext cx="1507345" cy="1103330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785172" y="4494794"/>
        <a:ext cx="1399625" cy="995610"/>
      </dsp:txXfrm>
    </dsp:sp>
    <dsp:sp modelId="{191E1915-7B43-453A-9B3B-8BE365BAB7F0}">
      <dsp:nvSpPr>
        <dsp:cNvPr id="0" name=""/>
        <dsp:cNvSpPr/>
      </dsp:nvSpPr>
      <dsp:spPr>
        <a:xfrm>
          <a:off x="831526" y="338438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2847192" y="4523972"/>
              </a:moveTo>
              <a:arcTo wR="2295611" hR="2295611" stAng="4565830" swAng="244387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958050" y="3667961"/>
          <a:ext cx="1507345" cy="1301674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021592" y="3731503"/>
        <a:ext cx="1380261" cy="1174590"/>
      </dsp:txXfrm>
    </dsp:sp>
    <dsp:sp modelId="{B61698C4-7017-4D89-87F7-56075D701F9E}">
      <dsp:nvSpPr>
        <dsp:cNvPr id="0" name=""/>
        <dsp:cNvSpPr/>
      </dsp:nvSpPr>
      <dsp:spPr>
        <a:xfrm>
          <a:off x="2203941" y="666019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95930" y="2952296"/>
              </a:moveTo>
              <a:arcTo wR="2295611" hR="2295611" stAng="9802664" swAng="233781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1406274" y="2183882"/>
          <a:ext cx="1507345" cy="1232604"/>
        </a:xfrm>
        <a:prstGeom prst="roundRect">
          <a:avLst/>
        </a:prstGeom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466445" y="2244053"/>
        <a:ext cx="1387003" cy="1112262"/>
      </dsp:txXfrm>
    </dsp:sp>
    <dsp:sp modelId="{37B34B6A-4DCE-4DE3-951A-2EF6B41DAEEC}">
      <dsp:nvSpPr>
        <dsp:cNvPr id="0" name=""/>
        <dsp:cNvSpPr/>
      </dsp:nvSpPr>
      <dsp:spPr>
        <a:xfrm>
          <a:off x="1807860" y="1221048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462231" y="914108"/>
              </a:moveTo>
              <a:arcTo wR="2295611" hR="2295611" stAng="13019942" swAng="271761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991375" y="831245"/>
          <a:ext cx="1506094" cy="1118746"/>
        </a:xfrm>
        <a:prstGeom prst="roundRect">
          <a:avLst/>
        </a:prstGeom>
        <a:solidFill>
          <a:srgbClr val="FFFFDD"/>
        </a:solidFill>
        <a:ln w="1905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200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045988" y="885858"/>
        <a:ext cx="1396868" cy="1009520"/>
      </dsp:txXfrm>
    </dsp:sp>
    <dsp:sp modelId="{6B2E63ED-B4B9-4312-8B34-C6298E61E31E}">
      <dsp:nvSpPr>
        <dsp:cNvPr id="0" name=""/>
        <dsp:cNvSpPr/>
      </dsp:nvSpPr>
      <dsp:spPr>
        <a:xfrm>
          <a:off x="867550" y="820651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2588514" y="18762"/>
              </a:moveTo>
              <a:arcTo wR="2295611" hR="2295611" stAng="16639830" swAng="328901"/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458939" y="80620"/>
          <a:ext cx="7305757" cy="845206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42875">
          <a:solidFill>
            <a:schemeClr val="accent4">
              <a:lumMod val="40000"/>
              <a:lumOff val="6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accent4">
                <a:lumMod val="75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199" y="121880"/>
        <a:ext cx="7223237" cy="762686"/>
      </dsp:txXfrm>
    </dsp:sp>
    <dsp:sp modelId="{2A42BF92-E0CA-4C74-94D9-9AE3F4260038}">
      <dsp:nvSpPr>
        <dsp:cNvPr id="0" name=""/>
        <dsp:cNvSpPr/>
      </dsp:nvSpPr>
      <dsp:spPr>
        <a:xfrm rot="7243007">
          <a:off x="1083590" y="2506129"/>
          <a:ext cx="36763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76392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475308" y="4086431"/>
          <a:ext cx="2548261" cy="78567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8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513662" y="4124785"/>
        <a:ext cx="2471553" cy="708971"/>
      </dsp:txXfrm>
    </dsp:sp>
    <dsp:sp modelId="{0999DAA6-78E7-4C62-AD9F-BB89E1F317A5}">
      <dsp:nvSpPr>
        <dsp:cNvPr id="0" name=""/>
        <dsp:cNvSpPr/>
      </dsp:nvSpPr>
      <dsp:spPr>
        <a:xfrm rot="1981715">
          <a:off x="4724536" y="1051714"/>
          <a:ext cx="4619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1922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4318066" y="1177601"/>
          <a:ext cx="3176494" cy="98450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32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366126" y="1225661"/>
        <a:ext cx="3080374" cy="888389"/>
      </dsp:txXfrm>
    </dsp:sp>
    <dsp:sp modelId="{BF1427F8-47F7-429E-8B9A-D7AD3446727D}">
      <dsp:nvSpPr>
        <dsp:cNvPr id="0" name=""/>
        <dsp:cNvSpPr/>
      </dsp:nvSpPr>
      <dsp:spPr>
        <a:xfrm rot="8623089">
          <a:off x="2641697" y="1218880"/>
          <a:ext cx="9904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0450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647300" y="1511933"/>
          <a:ext cx="2935999" cy="91381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32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691909" y="1556542"/>
        <a:ext cx="2846781" cy="824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758D7-007F-44DE-A5EE-9D1F5EE8AFE3}">
      <dsp:nvSpPr>
        <dsp:cNvPr id="0" name=""/>
        <dsp:cNvSpPr/>
      </dsp:nvSpPr>
      <dsp:spPr>
        <a:xfrm>
          <a:off x="0" y="4517261"/>
          <a:ext cx="7056784" cy="5928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Осуществление муниципального  финансового контроля</a:t>
          </a:r>
          <a:endParaRPr lang="ru-RU" sz="1400" b="1" kern="1200" dirty="0"/>
        </a:p>
      </dsp:txBody>
      <dsp:txXfrm>
        <a:off x="0" y="4517261"/>
        <a:ext cx="7056784" cy="592888"/>
      </dsp:txXfrm>
    </dsp:sp>
    <dsp:sp modelId="{7B398372-9BA0-4762-AAA4-98E4ADFEC71E}">
      <dsp:nvSpPr>
        <dsp:cNvPr id="0" name=""/>
        <dsp:cNvSpPr/>
      </dsp:nvSpPr>
      <dsp:spPr>
        <a:xfrm rot="10800000">
          <a:off x="0" y="3614292"/>
          <a:ext cx="7056784" cy="911861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Составление, внешняя проверка, рассмотрение и утверждение, бюджетной отчетности</a:t>
          </a:r>
          <a:endParaRPr lang="ru-RU" sz="1400" b="1" kern="1200" dirty="0"/>
        </a:p>
      </dsp:txBody>
      <dsp:txXfrm rot="10800000">
        <a:off x="0" y="3614292"/>
        <a:ext cx="7056784" cy="592500"/>
      </dsp:txXfrm>
    </dsp:sp>
    <dsp:sp modelId="{0E4596DE-C37A-4376-BB41-E977942D75EA}">
      <dsp:nvSpPr>
        <dsp:cNvPr id="0" name=""/>
        <dsp:cNvSpPr/>
      </dsp:nvSpPr>
      <dsp:spPr>
        <a:xfrm rot="10800000">
          <a:off x="0" y="2711324"/>
          <a:ext cx="7056784" cy="911861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Исполнение бюджета</a:t>
          </a:r>
          <a:endParaRPr lang="ru-RU" sz="1400" b="1" kern="1200" dirty="0"/>
        </a:p>
      </dsp:txBody>
      <dsp:txXfrm rot="10800000">
        <a:off x="0" y="2711324"/>
        <a:ext cx="7056784" cy="592500"/>
      </dsp:txXfrm>
    </dsp:sp>
    <dsp:sp modelId="{EBC85815-3510-47F3-9DDD-49B7A051B45D}">
      <dsp:nvSpPr>
        <dsp:cNvPr id="0" name=""/>
        <dsp:cNvSpPr/>
      </dsp:nvSpPr>
      <dsp:spPr>
        <a:xfrm rot="10800000">
          <a:off x="0" y="1808355"/>
          <a:ext cx="7056784" cy="911861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Рассмотрение и утверждение бюджета</a:t>
          </a:r>
          <a:endParaRPr lang="ru-RU" sz="1400" b="1" kern="1200" dirty="0"/>
        </a:p>
      </dsp:txBody>
      <dsp:txXfrm rot="10800000">
        <a:off x="0" y="1808355"/>
        <a:ext cx="7056784" cy="592500"/>
      </dsp:txXfrm>
    </dsp:sp>
    <dsp:sp modelId="{E380B5B3-7B04-453D-8F4D-E6D006C10314}">
      <dsp:nvSpPr>
        <dsp:cNvPr id="0" name=""/>
        <dsp:cNvSpPr/>
      </dsp:nvSpPr>
      <dsp:spPr>
        <a:xfrm rot="10800000">
          <a:off x="0" y="905386"/>
          <a:ext cx="7056784" cy="911861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Составление проекта бюджета</a:t>
          </a:r>
          <a:endParaRPr lang="ru-RU" sz="1400" b="1" kern="1200" dirty="0"/>
        </a:p>
      </dsp:txBody>
      <dsp:txXfrm rot="10800000">
        <a:off x="0" y="905386"/>
        <a:ext cx="7056784" cy="592500"/>
      </dsp:txXfrm>
    </dsp:sp>
    <dsp:sp modelId="{AACCDF33-4C85-4B63-8DDB-9B1254342CFF}">
      <dsp:nvSpPr>
        <dsp:cNvPr id="0" name=""/>
        <dsp:cNvSpPr/>
      </dsp:nvSpPr>
      <dsp:spPr>
        <a:xfrm rot="10800000">
          <a:off x="0" y="2418"/>
          <a:ext cx="7056784" cy="911861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</a:rPr>
            <a:t>Основные этапы бюджетного процесса</a:t>
          </a:r>
          <a:endParaRPr lang="ru-RU" sz="2000" b="1" kern="1200" dirty="0">
            <a:solidFill>
              <a:schemeClr val="accent5">
                <a:lumMod val="50000"/>
              </a:schemeClr>
            </a:solidFill>
          </a:endParaRPr>
        </a:p>
      </dsp:txBody>
      <dsp:txXfrm rot="10800000">
        <a:off x="0" y="2418"/>
        <a:ext cx="7056784" cy="59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32057" y="504053"/>
          <a:ext cx="1672025" cy="58067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224136" y="1728192"/>
          <a:ext cx="324036" cy="1042531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04054" y="2304255"/>
          <a:ext cx="1584178" cy="408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</dsp:txBody>
      <dsp:txXfrm>
        <a:off x="504054" y="2304255"/>
        <a:ext cx="1584178" cy="408646"/>
      </dsp:txXfrm>
    </dsp:sp>
    <dsp:sp modelId="{D5A07B04-AB7B-481B-92C5-5F706DBC0EE7}">
      <dsp:nvSpPr>
        <dsp:cNvPr id="0" name=""/>
        <dsp:cNvSpPr/>
      </dsp:nvSpPr>
      <dsp:spPr>
        <a:xfrm>
          <a:off x="864099" y="360044"/>
          <a:ext cx="907300" cy="907300"/>
        </a:xfrm>
        <a:prstGeom prst="ellipse">
          <a:avLst/>
        </a:prstGeom>
        <a:gradFill rotWithShape="1">
          <a:gsLst>
            <a:gs pos="0">
              <a:schemeClr val="accent2">
                <a:shade val="45000"/>
                <a:satMod val="155000"/>
              </a:schemeClr>
            </a:gs>
            <a:gs pos="60000">
              <a:schemeClr val="accent2">
                <a:shade val="95000"/>
                <a:satMod val="150000"/>
              </a:schemeClr>
            </a:gs>
            <a:gs pos="100000">
              <a:schemeClr val="accent2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owder">
          <a:bevelT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31,25 %</a:t>
          </a:r>
          <a:endParaRPr lang="ru-RU" sz="10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96970" y="492915"/>
        <a:ext cx="641558" cy="641558"/>
      </dsp:txXfrm>
    </dsp:sp>
    <dsp:sp modelId="{EF1D967D-573D-4736-AF69-6F095CD3A324}">
      <dsp:nvSpPr>
        <dsp:cNvPr id="0" name=""/>
        <dsp:cNvSpPr/>
      </dsp:nvSpPr>
      <dsp:spPr>
        <a:xfrm>
          <a:off x="109713" y="144021"/>
          <a:ext cx="2482574" cy="1827565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470248" y="881573"/>
          <a:ext cx="1718470" cy="59680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1165629" y="1913766"/>
          <a:ext cx="333036" cy="107149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592070" y="2503280"/>
          <a:ext cx="1598577" cy="419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</dsp:txBody>
      <dsp:txXfrm>
        <a:off x="592070" y="2503280"/>
        <a:ext cx="1598577" cy="419994"/>
      </dsp:txXfrm>
    </dsp:sp>
    <dsp:sp modelId="{10E0D042-4385-4FD9-9B67-E1D8813ABC3A}">
      <dsp:nvSpPr>
        <dsp:cNvPr id="0" name=""/>
        <dsp:cNvSpPr/>
      </dsp:nvSpPr>
      <dsp:spPr>
        <a:xfrm>
          <a:off x="450853" y="450631"/>
          <a:ext cx="917297" cy="845511"/>
        </a:xfrm>
        <a:prstGeom prst="ellipse">
          <a:avLst/>
        </a:prstGeom>
        <a:gradFill rotWithShape="1">
          <a:gsLst>
            <a:gs pos="0">
              <a:schemeClr val="accent3">
                <a:shade val="45000"/>
                <a:satMod val="155000"/>
              </a:schemeClr>
            </a:gs>
            <a:gs pos="60000">
              <a:schemeClr val="accent3">
                <a:shade val="95000"/>
                <a:satMod val="150000"/>
              </a:schemeClr>
            </a:gs>
            <a:gs pos="100000">
              <a:schemeClr val="accent3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owder">
          <a:bevelT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100%</a:t>
          </a:r>
          <a:endParaRPr lang="ru-RU" sz="10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5188" y="574453"/>
        <a:ext cx="648627" cy="597867"/>
      </dsp:txXfrm>
    </dsp:sp>
    <dsp:sp modelId="{07AB60D2-788F-455B-BC6E-6C55558CDF58}">
      <dsp:nvSpPr>
        <dsp:cNvPr id="0" name=""/>
        <dsp:cNvSpPr/>
      </dsp:nvSpPr>
      <dsp:spPr>
        <a:xfrm>
          <a:off x="864092" y="1234453"/>
          <a:ext cx="720085" cy="709762"/>
        </a:xfrm>
        <a:prstGeom prst="ellipse">
          <a:avLst/>
        </a:prstGeom>
        <a:gradFill rotWithShape="1">
          <a:gsLst>
            <a:gs pos="0">
              <a:schemeClr val="accent2">
                <a:shade val="45000"/>
                <a:satMod val="155000"/>
              </a:schemeClr>
            </a:gs>
            <a:gs pos="60000">
              <a:schemeClr val="accent2">
                <a:shade val="95000"/>
                <a:satMod val="150000"/>
              </a:schemeClr>
            </a:gs>
            <a:gs pos="100000">
              <a:schemeClr val="accent2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owder">
          <a:bevelT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10%</a:t>
          </a:r>
          <a:endParaRPr lang="ru-RU" sz="15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69546" y="1338395"/>
        <a:ext cx="509177" cy="501878"/>
      </dsp:txXfrm>
    </dsp:sp>
    <dsp:sp modelId="{E2CFF147-3DBF-40A4-A443-E4DE75A3D770}">
      <dsp:nvSpPr>
        <dsp:cNvPr id="0" name=""/>
        <dsp:cNvSpPr/>
      </dsp:nvSpPr>
      <dsp:spPr>
        <a:xfrm>
          <a:off x="1307306" y="576064"/>
          <a:ext cx="852933" cy="801450"/>
        </a:xfrm>
        <a:prstGeom prst="ellipse">
          <a:avLst/>
        </a:prstGeom>
        <a:gradFill rotWithShape="1">
          <a:gsLst>
            <a:gs pos="0">
              <a:schemeClr val="accent5">
                <a:shade val="45000"/>
                <a:satMod val="155000"/>
              </a:schemeClr>
            </a:gs>
            <a:gs pos="60000">
              <a:schemeClr val="accent5">
                <a:shade val="95000"/>
                <a:satMod val="150000"/>
              </a:schemeClr>
            </a:gs>
            <a:gs pos="100000">
              <a:schemeClr val="accent5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owder">
          <a:bevelT h="508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100%</a:t>
          </a:r>
          <a:endParaRPr lang="ru-RU" sz="1000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32215" y="693434"/>
        <a:ext cx="603115" cy="566710"/>
      </dsp:txXfrm>
    </dsp:sp>
    <dsp:sp modelId="{EF1D967D-573D-4736-AF69-6F095CD3A324}">
      <dsp:nvSpPr>
        <dsp:cNvPr id="0" name=""/>
        <dsp:cNvSpPr/>
      </dsp:nvSpPr>
      <dsp:spPr>
        <a:xfrm>
          <a:off x="72009" y="216031"/>
          <a:ext cx="2551535" cy="1878330"/>
        </a:xfrm>
        <a:prstGeom prst="funnel">
          <a:avLst/>
        </a:prstGeom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2973156" y="1349395"/>
          <a:ext cx="2859241" cy="28539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200" b="1" kern="1200" dirty="0"/>
        </a:p>
      </dsp:txBody>
      <dsp:txXfrm>
        <a:off x="3391882" y="1767342"/>
        <a:ext cx="2021789" cy="2018029"/>
      </dsp:txXfrm>
    </dsp:sp>
    <dsp:sp modelId="{A0E222DD-64BD-4A89-BBB9-2B80D8318D4A}">
      <dsp:nvSpPr>
        <dsp:cNvPr id="0" name=""/>
        <dsp:cNvSpPr/>
      </dsp:nvSpPr>
      <dsp:spPr>
        <a:xfrm rot="15180582">
          <a:off x="3839371" y="1005354"/>
          <a:ext cx="190732" cy="4783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876341" y="1128389"/>
        <a:ext cx="133512" cy="287021"/>
      </dsp:txXfrm>
    </dsp:sp>
    <dsp:sp modelId="{73BC26A8-8D0F-45E6-9E3B-37EADD227262}">
      <dsp:nvSpPr>
        <dsp:cNvPr id="0" name=""/>
        <dsp:cNvSpPr/>
      </dsp:nvSpPr>
      <dsp:spPr>
        <a:xfrm>
          <a:off x="3436557" y="467736"/>
          <a:ext cx="707919" cy="6095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3540229" y="557008"/>
        <a:ext cx="500575" cy="431044"/>
      </dsp:txXfrm>
    </dsp:sp>
    <dsp:sp modelId="{06F93DE9-E67A-4CE1-BC6B-5C458B1137B0}">
      <dsp:nvSpPr>
        <dsp:cNvPr id="0" name=""/>
        <dsp:cNvSpPr/>
      </dsp:nvSpPr>
      <dsp:spPr>
        <a:xfrm rot="17933457">
          <a:off x="5080983" y="1127776"/>
          <a:ext cx="199064" cy="478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096416" y="1249593"/>
        <a:ext cx="139345" cy="287021"/>
      </dsp:txXfrm>
    </dsp:sp>
    <dsp:sp modelId="{D8B200F5-4D07-49B2-A587-C2FE6CEC49F8}">
      <dsp:nvSpPr>
        <dsp:cNvPr id="0" name=""/>
        <dsp:cNvSpPr/>
      </dsp:nvSpPr>
      <dsp:spPr>
        <a:xfrm>
          <a:off x="5076312" y="561396"/>
          <a:ext cx="726007" cy="6731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182633" y="659977"/>
        <a:ext cx="513365" cy="475988"/>
      </dsp:txXfrm>
    </dsp:sp>
    <dsp:sp modelId="{E7EAB10C-E176-4610-B2C6-BE8F83AD0F9B}">
      <dsp:nvSpPr>
        <dsp:cNvPr id="0" name=""/>
        <dsp:cNvSpPr/>
      </dsp:nvSpPr>
      <dsp:spPr>
        <a:xfrm rot="21450884">
          <a:off x="5843536" y="2539797"/>
          <a:ext cx="185917" cy="478369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843562" y="2636680"/>
        <a:ext cx="130142" cy="287021"/>
      </dsp:txXfrm>
    </dsp:sp>
    <dsp:sp modelId="{FFE63D16-C443-42C8-BB30-4CA61876A647}">
      <dsp:nvSpPr>
        <dsp:cNvPr id="0" name=""/>
        <dsp:cNvSpPr/>
      </dsp:nvSpPr>
      <dsp:spPr>
        <a:xfrm>
          <a:off x="6113709" y="2448999"/>
          <a:ext cx="554795" cy="4821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6194957" y="2519603"/>
        <a:ext cx="392299" cy="340909"/>
      </dsp:txXfrm>
    </dsp:sp>
    <dsp:sp modelId="{FA950D33-9BD9-4D37-A533-789F5554AFB5}">
      <dsp:nvSpPr>
        <dsp:cNvPr id="0" name=""/>
        <dsp:cNvSpPr/>
      </dsp:nvSpPr>
      <dsp:spPr>
        <a:xfrm rot="13187595">
          <a:off x="3050885" y="1499109"/>
          <a:ext cx="211340" cy="478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106944" y="1615072"/>
        <a:ext cx="147938" cy="287021"/>
      </dsp:txXfrm>
    </dsp:sp>
    <dsp:sp modelId="{EB1C3899-7B42-47CD-912B-DD035472498D}">
      <dsp:nvSpPr>
        <dsp:cNvPr id="0" name=""/>
        <dsp:cNvSpPr/>
      </dsp:nvSpPr>
      <dsp:spPr>
        <a:xfrm>
          <a:off x="2428448" y="1064922"/>
          <a:ext cx="640429" cy="66721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522237" y="1162634"/>
        <a:ext cx="452851" cy="471794"/>
      </dsp:txXfrm>
    </dsp:sp>
    <dsp:sp modelId="{A0B7EB92-DF16-476D-BB87-6C0D26E26F61}">
      <dsp:nvSpPr>
        <dsp:cNvPr id="0" name=""/>
        <dsp:cNvSpPr/>
      </dsp:nvSpPr>
      <dsp:spPr>
        <a:xfrm rot="7565778">
          <a:off x="3477488" y="3884331"/>
          <a:ext cx="225985" cy="47836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3531356" y="3952615"/>
        <a:ext cx="158190" cy="287021"/>
      </dsp:txXfrm>
    </dsp:sp>
    <dsp:sp modelId="{69EA0517-EDCB-4CEB-899F-D56DCF7B4404}">
      <dsp:nvSpPr>
        <dsp:cNvPr id="0" name=""/>
        <dsp:cNvSpPr/>
      </dsp:nvSpPr>
      <dsp:spPr>
        <a:xfrm>
          <a:off x="2815783" y="4242605"/>
          <a:ext cx="665496" cy="50797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913243" y="4316996"/>
        <a:ext cx="470576" cy="359189"/>
      </dsp:txXfrm>
    </dsp:sp>
    <dsp:sp modelId="{7A035AEB-3A20-4DC3-9A60-032AB2743B03}">
      <dsp:nvSpPr>
        <dsp:cNvPr id="0" name=""/>
        <dsp:cNvSpPr/>
      </dsp:nvSpPr>
      <dsp:spPr>
        <a:xfrm rot="3300653">
          <a:off x="5227314" y="3882339"/>
          <a:ext cx="233957" cy="478369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242284" y="3949262"/>
        <a:ext cx="163770" cy="287021"/>
      </dsp:txXfrm>
    </dsp:sp>
    <dsp:sp modelId="{83F11675-07D9-406F-853D-13FD28BBB805}">
      <dsp:nvSpPr>
        <dsp:cNvPr id="0" name=""/>
        <dsp:cNvSpPr/>
      </dsp:nvSpPr>
      <dsp:spPr>
        <a:xfrm>
          <a:off x="5307463" y="4260788"/>
          <a:ext cx="706816" cy="62607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410974" y="4352475"/>
        <a:ext cx="499794" cy="442704"/>
      </dsp:txXfrm>
    </dsp:sp>
    <dsp:sp modelId="{DF27FC25-052B-426A-9E06-117E992234F6}">
      <dsp:nvSpPr>
        <dsp:cNvPr id="0" name=""/>
        <dsp:cNvSpPr/>
      </dsp:nvSpPr>
      <dsp:spPr>
        <a:xfrm rot="19824969">
          <a:off x="5697055" y="1752890"/>
          <a:ext cx="174429" cy="4783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700466" y="1861481"/>
        <a:ext cx="122100" cy="287021"/>
      </dsp:txXfrm>
    </dsp:sp>
    <dsp:sp modelId="{EDA34655-9131-4731-957F-5382F53A0660}">
      <dsp:nvSpPr>
        <dsp:cNvPr id="0" name=""/>
        <dsp:cNvSpPr/>
      </dsp:nvSpPr>
      <dsp:spPr>
        <a:xfrm>
          <a:off x="5884836" y="1437796"/>
          <a:ext cx="656953" cy="621418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5981045" y="1528801"/>
        <a:ext cx="464535" cy="439408"/>
      </dsp:txXfrm>
    </dsp:sp>
    <dsp:sp modelId="{5B0F12CC-9D5F-4A3E-BDE6-AB3BB8140DF1}">
      <dsp:nvSpPr>
        <dsp:cNvPr id="0" name=""/>
        <dsp:cNvSpPr/>
      </dsp:nvSpPr>
      <dsp:spPr>
        <a:xfrm rot="11219460">
          <a:off x="2656415" y="2337279"/>
          <a:ext cx="232486" cy="47836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725902" y="2437198"/>
        <a:ext cx="162740" cy="287021"/>
      </dsp:txXfrm>
    </dsp:sp>
    <dsp:sp modelId="{A9451D44-746E-465F-9870-669FCAA11A20}">
      <dsp:nvSpPr>
        <dsp:cNvPr id="0" name=""/>
        <dsp:cNvSpPr/>
      </dsp:nvSpPr>
      <dsp:spPr>
        <a:xfrm>
          <a:off x="1800660" y="2178755"/>
          <a:ext cx="751501" cy="649186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910715" y="2273826"/>
        <a:ext cx="531391" cy="459044"/>
      </dsp:txXfrm>
    </dsp:sp>
    <dsp:sp modelId="{553B84E4-4A31-43DB-B3BF-8E8EF2B79F2D}">
      <dsp:nvSpPr>
        <dsp:cNvPr id="0" name=""/>
        <dsp:cNvSpPr/>
      </dsp:nvSpPr>
      <dsp:spPr>
        <a:xfrm rot="9129322">
          <a:off x="2788371" y="3268440"/>
          <a:ext cx="264832" cy="478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863222" y="3345559"/>
        <a:ext cx="185382" cy="287021"/>
      </dsp:txXfrm>
    </dsp:sp>
    <dsp:sp modelId="{E0AC84DD-2093-416F-85DE-E547FE520660}">
      <dsp:nvSpPr>
        <dsp:cNvPr id="0" name=""/>
        <dsp:cNvSpPr/>
      </dsp:nvSpPr>
      <dsp:spPr>
        <a:xfrm>
          <a:off x="2049383" y="3527033"/>
          <a:ext cx="697327" cy="616589"/>
        </a:xfrm>
        <a:prstGeom prst="ellipse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151504" y="3617330"/>
        <a:ext cx="493085" cy="4359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F6CAD-12EC-45BA-B25E-DEA28EBDEA7A}">
      <dsp:nvSpPr>
        <dsp:cNvPr id="0" name=""/>
        <dsp:cNvSpPr/>
      </dsp:nvSpPr>
      <dsp:spPr>
        <a:xfrm>
          <a:off x="611561" y="1152127"/>
          <a:ext cx="1236257" cy="807882"/>
        </a:xfrm>
        <a:prstGeom prst="roundRect">
          <a:avLst/>
        </a:prstGeom>
        <a:solidFill>
          <a:srgbClr val="F8FBCD"/>
        </a:solidFill>
        <a:ln w="19050">
          <a:solidFill>
            <a:schemeClr val="tx2">
              <a:lumMod val="75000"/>
              <a:lumOff val="2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endParaRPr kumimoji="0" lang="ru-RU" sz="1200" b="1" i="0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2 015 635,7 тыс.руб.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200" b="1" i="1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</dsp:txBody>
      <dsp:txXfrm>
        <a:off x="650999" y="1191565"/>
        <a:ext cx="1157381" cy="729006"/>
      </dsp:txXfrm>
    </dsp:sp>
    <dsp:sp modelId="{B3E35377-3712-4A1B-A884-B60A584EA619}">
      <dsp:nvSpPr>
        <dsp:cNvPr id="0" name=""/>
        <dsp:cNvSpPr/>
      </dsp:nvSpPr>
      <dsp:spPr>
        <a:xfrm>
          <a:off x="611561" y="2304254"/>
          <a:ext cx="1236257" cy="825742"/>
        </a:xfrm>
        <a:prstGeom prst="roundRect">
          <a:avLst/>
        </a:prstGeom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2 060 255,0 </a:t>
          </a:r>
          <a:r>
            <a:rPr kumimoji="0" lang="ru-RU" sz="1200" b="1" i="0" u="none" strike="noStrike" kern="1200" cap="none" normalizeH="0" baseline="0" dirty="0" err="1" smtClean="0">
              <a:ln/>
              <a:effectLst/>
              <a:latin typeface="Arial Narrow" panose="020B0606020202030204" pitchFamily="34" charset="0"/>
            </a:rPr>
            <a:t>тыс.руб</a:t>
          </a: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</dsp:txBody>
      <dsp:txXfrm>
        <a:off x="651870" y="2344563"/>
        <a:ext cx="1155639" cy="745124"/>
      </dsp:txXfrm>
    </dsp:sp>
    <dsp:sp modelId="{80BD2904-FE51-40C5-B54D-D24C4EF7460B}">
      <dsp:nvSpPr>
        <dsp:cNvPr id="0" name=""/>
        <dsp:cNvSpPr/>
      </dsp:nvSpPr>
      <dsp:spPr>
        <a:xfrm>
          <a:off x="611561" y="3456382"/>
          <a:ext cx="1236257" cy="825742"/>
        </a:xfrm>
        <a:prstGeom prst="roundRect">
          <a:avLst/>
        </a:prstGeom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en-US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- </a:t>
          </a: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44 619,3 тыс.руб.</a:t>
          </a:r>
        </a:p>
      </dsp:txBody>
      <dsp:txXfrm>
        <a:off x="651870" y="3496691"/>
        <a:ext cx="1155639" cy="745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0.27193</cdr:x>
      <cdr:y>0.86643</cdr:y>
    </cdr:from>
    <cdr:to>
      <cdr:x>0.3735</cdr:x>
      <cdr:y>1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2232248" y="2495595"/>
          <a:ext cx="833780" cy="3847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 год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0.82456</cdr:x>
      <cdr:y>0.86643</cdr:y>
    </cdr:from>
    <cdr:to>
      <cdr:x>0.92613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68740" y="1996477"/>
          <a:ext cx="83381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0.45614</cdr:x>
      <cdr:y>0.86643</cdr:y>
    </cdr:from>
    <cdr:to>
      <cdr:x>0.55889</cdr:x>
      <cdr:y>1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3744416" y="1996479"/>
          <a:ext cx="84350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0.64035</cdr:x>
      <cdr:y>0.86643</cdr:y>
    </cdr:from>
    <cdr:to>
      <cdr:x>0.74311</cdr:x>
      <cdr:y>1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5256584" y="1996479"/>
          <a:ext cx="84350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0.69102</cdr:x>
      <cdr:y>0.72973</cdr:y>
    </cdr:from>
    <cdr:to>
      <cdr:x>0.79358</cdr:x>
      <cdr:y>0.83784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 flipV="1">
          <a:off x="3744416" y="1944216"/>
          <a:ext cx="555737" cy="2880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/>
            <a:t>0</a:t>
          </a:r>
          <a:r>
            <a:rPr lang="ru-RU" sz="1000" dirty="0" smtClean="0"/>
            <a:t>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0.598</cdr:x>
      <cdr:y>0.16216</cdr:y>
    </cdr:from>
    <cdr:to>
      <cdr:x>0.70056</cdr:x>
      <cdr:y>0.24324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40360" y="432048"/>
          <a:ext cx="555736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35,7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0.38538</cdr:x>
      <cdr:y>0.16216</cdr:y>
    </cdr:from>
    <cdr:to>
      <cdr:x>0.52051</cdr:x>
      <cdr:y>0.24325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88232" y="432048"/>
          <a:ext cx="732222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35,7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0.19933</cdr:x>
      <cdr:y>0.16216</cdr:y>
    </cdr:from>
    <cdr:to>
      <cdr:x>0.30189</cdr:x>
      <cdr:y>0.25764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80120" y="432048"/>
          <a:ext cx="555736" cy="254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39,1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0.70329</cdr:x>
      <cdr:y>0.45714</cdr:y>
    </cdr:from>
    <cdr:to>
      <cdr:x>0.80585</cdr:x>
      <cdr:y>0.53822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56384" y="1152128"/>
          <a:ext cx="504040" cy="2043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383,2</a:t>
          </a:r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0.52747</cdr:x>
      <cdr:y>0.45714</cdr:y>
    </cdr:from>
    <cdr:to>
      <cdr:x>0.63003</cdr:x>
      <cdr:y>0.53822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2288" y="1152128"/>
          <a:ext cx="504041" cy="2043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371,2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0.33699</cdr:x>
      <cdr:y>0.45714</cdr:y>
    </cdr:from>
    <cdr:to>
      <cdr:x>0.47212</cdr:x>
      <cdr:y>0.53823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6184" y="1152128"/>
          <a:ext cx="664109" cy="204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359,7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0.21978</cdr:x>
      <cdr:y>0.14286</cdr:y>
    </cdr:from>
    <cdr:to>
      <cdr:x>0.337</cdr:x>
      <cdr:y>0.23835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80120" y="360040"/>
          <a:ext cx="576088" cy="240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889,3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0.77655</cdr:x>
      <cdr:y>0.65517</cdr:y>
    </cdr:from>
    <cdr:to>
      <cdr:x>0.87911</cdr:x>
      <cdr:y>0.75862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6424" y="1368152"/>
          <a:ext cx="504041" cy="2160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0.64468</cdr:x>
      <cdr:y>0.34483</cdr:y>
    </cdr:from>
    <cdr:to>
      <cdr:x>0.7912</cdr:x>
      <cdr:y>0.44828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68352" y="720080"/>
          <a:ext cx="720080" cy="216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517 967,1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0.45421</cdr:x>
      <cdr:y>0.13793</cdr:y>
    </cdr:from>
    <cdr:to>
      <cdr:x>0.61538</cdr:x>
      <cdr:y>0.27586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32248" y="288032"/>
          <a:ext cx="792084" cy="288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704 587,7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0.24908</cdr:x>
      <cdr:y>0.13793</cdr:y>
    </cdr:from>
    <cdr:to>
      <cdr:x>0.3956</cdr:x>
      <cdr:y>0.23342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4136" y="288032"/>
          <a:ext cx="720086" cy="199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717 789,3</a:t>
          </a:r>
          <a:endParaRPr lang="ru-RU" sz="10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0.7912</cdr:x>
      <cdr:y>0.15523</cdr:y>
    </cdr:from>
    <cdr:to>
      <cdr:x>0.93772</cdr:x>
      <cdr:y>0.31047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88432" y="288032"/>
          <a:ext cx="720086" cy="2880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83 520,1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0.61538</cdr:x>
      <cdr:y>0.23285</cdr:y>
    </cdr:from>
    <cdr:to>
      <cdr:x>0.76189</cdr:x>
      <cdr:y>0.35406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24336" y="432048"/>
          <a:ext cx="720037" cy="22490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71 790,1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0.3956</cdr:x>
      <cdr:y>0.34928</cdr:y>
    </cdr:from>
    <cdr:to>
      <cdr:x>0.53073</cdr:x>
      <cdr:y>0.4604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6" y="648072"/>
          <a:ext cx="664109" cy="2061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46 692,3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0.21978</cdr:x>
      <cdr:y>0.34928</cdr:y>
    </cdr:from>
    <cdr:to>
      <cdr:x>0.3663</cdr:x>
      <cdr:y>0.46093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80120" y="648072"/>
          <a:ext cx="720086" cy="2071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47 873,0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0.7027</cdr:x>
      <cdr:y>0.54054</cdr:y>
    </cdr:from>
    <cdr:to>
      <cdr:x>0.83784</cdr:x>
      <cdr:y>0.64865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4416" y="1440160"/>
          <a:ext cx="720106" cy="2880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34 313,2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0.22973</cdr:x>
      <cdr:y>0.13514</cdr:y>
    </cdr:from>
    <cdr:to>
      <cdr:x>0.36486</cdr:x>
      <cdr:y>0.24325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24136" y="360040"/>
          <a:ext cx="720053" cy="2880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137 573,5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0.52703</cdr:x>
      <cdr:y>0.32432</cdr:y>
    </cdr:from>
    <cdr:to>
      <cdr:x>0.66216</cdr:x>
      <cdr:y>0.40541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08312" y="864096"/>
          <a:ext cx="720052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27 685,8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0.41892</cdr:x>
      <cdr:y>0.13514</cdr:y>
    </cdr:from>
    <cdr:to>
      <cdr:x>0.56544</cdr:x>
      <cdr:y>0.22605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32248" y="360040"/>
          <a:ext cx="780745" cy="2422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39 960,3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0.7619</cdr:x>
      <cdr:y>0.62162</cdr:y>
    </cdr:from>
    <cdr:to>
      <cdr:x>0.86446</cdr:x>
      <cdr:y>0.7027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4416" y="1656184"/>
          <a:ext cx="504041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0.58608</cdr:x>
      <cdr:y>0.62162</cdr:y>
    </cdr:from>
    <cdr:to>
      <cdr:x>0.68864</cdr:x>
      <cdr:y>0.7027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0" y="1656184"/>
          <a:ext cx="504040" cy="2160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31,0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0.38095</cdr:x>
      <cdr:y>0.27027</cdr:y>
    </cdr:from>
    <cdr:to>
      <cdr:x>0.51608</cdr:x>
      <cdr:y>0.35136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72208" y="720080"/>
          <a:ext cx="664109" cy="216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5 618,1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0.26373</cdr:x>
      <cdr:y>0.05405</cdr:y>
    </cdr:from>
    <cdr:to>
      <cdr:x>0.41025</cdr:x>
      <cdr:y>0.14954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96144" y="144016"/>
          <a:ext cx="720086" cy="25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174 560,6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0.82051</cdr:x>
      <cdr:y>0.13514</cdr:y>
    </cdr:from>
    <cdr:to>
      <cdr:x>0.98168</cdr:x>
      <cdr:y>0.24325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2448" y="360040"/>
          <a:ext cx="792085" cy="2880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451 722,4</a:t>
          </a:r>
        </a:p>
        <a:p xmlns:a="http://schemas.openxmlformats.org/drawingml/2006/main">
          <a:endParaRPr lang="ru-RU" sz="1000" dirty="0" smtClean="0"/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0.63003</cdr:x>
      <cdr:y>0.21622</cdr:y>
    </cdr:from>
    <cdr:to>
      <cdr:x>0.7912</cdr:x>
      <cdr:y>0.32433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96344" y="576064"/>
          <a:ext cx="792085" cy="2880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387 907,1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0.43956</cdr:x>
      <cdr:y>0.13514</cdr:y>
    </cdr:from>
    <cdr:to>
      <cdr:x>0.58608</cdr:x>
      <cdr:y>0.21622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60240" y="360040"/>
          <a:ext cx="720086" cy="216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456 608,2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0.24908</cdr:x>
      <cdr:y>0.35135</cdr:y>
    </cdr:from>
    <cdr:to>
      <cdr:x>0.41025</cdr:x>
      <cdr:y>0.44684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4136" y="936104"/>
          <a:ext cx="792084" cy="254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307 973,7</a:t>
          </a:r>
          <a:endParaRPr lang="ru-RU" sz="10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0.7619</cdr:x>
      <cdr:y>0.62162</cdr:y>
    </cdr:from>
    <cdr:to>
      <cdr:x>0.86446</cdr:x>
      <cdr:y>0.7027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4416" y="1656184"/>
          <a:ext cx="504040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0.65933</cdr:x>
      <cdr:y>0.18919</cdr:y>
    </cdr:from>
    <cdr:to>
      <cdr:x>0.76189</cdr:x>
      <cdr:y>0.27027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40360" y="504056"/>
          <a:ext cx="504041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1 450,0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0.46886</cdr:x>
      <cdr:y>0.18919</cdr:y>
    </cdr:from>
    <cdr:to>
      <cdr:x>0.60399</cdr:x>
      <cdr:y>0.27028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4256" y="504056"/>
          <a:ext cx="664109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1 450,0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0.27839</cdr:x>
      <cdr:y>0.10811</cdr:y>
    </cdr:from>
    <cdr:to>
      <cdr:x>0.41025</cdr:x>
      <cdr:y>0.2036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68152" y="288032"/>
          <a:ext cx="648072" cy="25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1 650,0</a:t>
          </a:r>
        </a:p>
        <a:p xmlns:a="http://schemas.openxmlformats.org/drawingml/2006/main">
          <a:endParaRPr lang="ru-RU" sz="1000" dirty="0" smtClean="0"/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0.71794</cdr:x>
      <cdr:y>0.40541</cdr:y>
    </cdr:from>
    <cdr:to>
      <cdr:x>0.8205</cdr:x>
      <cdr:y>0.48649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8392" y="1080120"/>
          <a:ext cx="504040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5</a:t>
          </a:r>
          <a:r>
            <a:rPr lang="ru-RU" sz="1000" dirty="0" smtClean="0"/>
            <a:t> </a:t>
          </a:r>
          <a:r>
            <a:rPr lang="en-US" sz="1000" dirty="0" smtClean="0"/>
            <a:t>0</a:t>
          </a:r>
          <a:r>
            <a:rPr lang="ru-RU" sz="1000" dirty="0" smtClean="0"/>
            <a:t>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0.52747</cdr:x>
      <cdr:y>0.43243</cdr:y>
    </cdr:from>
    <cdr:to>
      <cdr:x>0.63003</cdr:x>
      <cdr:y>0.51351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2288" y="1152128"/>
          <a:ext cx="504040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4</a:t>
          </a:r>
          <a:r>
            <a:rPr lang="ru-RU" sz="1000" dirty="0" smtClean="0"/>
            <a:t> </a:t>
          </a:r>
          <a:r>
            <a:rPr lang="en-US" sz="1000" dirty="0" smtClean="0"/>
            <a:t>5</a:t>
          </a:r>
          <a:r>
            <a:rPr lang="ru-RU" sz="1000" dirty="0" smtClean="0"/>
            <a:t>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0.33699</cdr:x>
      <cdr:y>0.45946</cdr:y>
    </cdr:from>
    <cdr:to>
      <cdr:x>0.47212</cdr:x>
      <cdr:y>0.54055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6184" y="1224136"/>
          <a:ext cx="664109" cy="216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 </a:t>
          </a:r>
          <a:r>
            <a:rPr lang="en-US" sz="1000" dirty="0" smtClean="0"/>
            <a:t>6</a:t>
          </a:r>
          <a:r>
            <a:rPr lang="ru-RU" sz="1000" dirty="0" smtClean="0"/>
            <a:t>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0.21978</cdr:x>
      <cdr:y>0.05405</cdr:y>
    </cdr:from>
    <cdr:to>
      <cdr:x>0.3663</cdr:x>
      <cdr:y>0.14954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80120" y="144016"/>
          <a:ext cx="720086" cy="25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</a:t>
          </a:r>
          <a:r>
            <a:rPr lang="en-US" sz="1000" dirty="0" smtClean="0"/>
            <a:t>3</a:t>
          </a:r>
          <a:r>
            <a:rPr lang="ru-RU" sz="1000" dirty="0" smtClean="0"/>
            <a:t> 9</a:t>
          </a:r>
          <a:r>
            <a:rPr lang="en-US" sz="1000" dirty="0" smtClean="0"/>
            <a:t>5</a:t>
          </a:r>
          <a:r>
            <a:rPr lang="ru-RU" sz="1000" dirty="0" smtClean="0"/>
            <a:t>1,</a:t>
          </a:r>
          <a:r>
            <a:rPr lang="en-US" sz="1000" dirty="0" smtClean="0"/>
            <a:t>4</a:t>
          </a:r>
          <a:endParaRPr lang="ru-RU" sz="1000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0.77655</cdr:x>
      <cdr:y>0.62162</cdr:y>
    </cdr:from>
    <cdr:to>
      <cdr:x>0.87911</cdr:x>
      <cdr:y>0.7027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6424" y="1656184"/>
          <a:ext cx="504040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0</a:t>
          </a:r>
          <a:r>
            <a:rPr lang="ru-RU" sz="1000" dirty="0" smtClean="0"/>
            <a:t>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0.67399</cdr:x>
      <cdr:y>0.08108</cdr:y>
    </cdr:from>
    <cdr:to>
      <cdr:x>0.77655</cdr:x>
      <cdr:y>0.16216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12368" y="216024"/>
          <a:ext cx="504041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560,0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0.46886</cdr:x>
      <cdr:y>0.08108</cdr:y>
    </cdr:from>
    <cdr:to>
      <cdr:x>0.60399</cdr:x>
      <cdr:y>0.16217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4256" y="216024"/>
          <a:ext cx="664109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560,0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0.27839</cdr:x>
      <cdr:y>0.37838</cdr:y>
    </cdr:from>
    <cdr:to>
      <cdr:x>0.39561</cdr:x>
      <cdr:y>0.47387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68152" y="1008112"/>
          <a:ext cx="576088" cy="25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</a:t>
          </a:r>
          <a:r>
            <a:rPr lang="en-US" sz="1000" dirty="0" smtClean="0"/>
            <a:t>2</a:t>
          </a:r>
          <a:r>
            <a:rPr lang="ru-RU" sz="1000" dirty="0" smtClean="0"/>
            <a:t>0,0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0.84783</cdr:x>
      <cdr:y>0</cdr:y>
    </cdr:from>
    <cdr:to>
      <cdr:x>0.98585</cdr:x>
      <cdr:y>0.05964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616624" y="0"/>
          <a:ext cx="914400" cy="28775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002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тыс. руб.</a:t>
          </a:r>
          <a:endParaRPr lang="ru-RU" sz="14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0.83516</cdr:x>
      <cdr:y>0.08108</cdr:y>
    </cdr:from>
    <cdr:to>
      <cdr:x>0.98168</cdr:x>
      <cdr:y>0.16216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04456" y="216024"/>
          <a:ext cx="720086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</a:t>
          </a:r>
          <a:r>
            <a:rPr lang="ru-RU" sz="1000" dirty="0"/>
            <a:t>0</a:t>
          </a:r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0.65933</cdr:x>
      <cdr:y>0.08108</cdr:y>
    </cdr:from>
    <cdr:to>
      <cdr:x>0.80585</cdr:x>
      <cdr:y>0.16216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40360" y="216024"/>
          <a:ext cx="720086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500,0</a:t>
          </a:r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0.46886</cdr:x>
      <cdr:y>0.08108</cdr:y>
    </cdr:from>
    <cdr:to>
      <cdr:x>0.60399</cdr:x>
      <cdr:y>0.16217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4256" y="216024"/>
          <a:ext cx="664109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0.23443</cdr:x>
      <cdr:y>0.62162</cdr:y>
    </cdr:from>
    <cdr:to>
      <cdr:x>0.30769</cdr:x>
      <cdr:y>0.71711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52128" y="1656180"/>
          <a:ext cx="360043" cy="254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0,0</a:t>
          </a:r>
          <a:endParaRPr lang="ru-RU" sz="1000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0.69102</cdr:x>
      <cdr:y>0.72973</cdr:y>
    </cdr:from>
    <cdr:to>
      <cdr:x>0.79358</cdr:x>
      <cdr:y>0.83784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 flipV="1">
          <a:off x="3744416" y="1944216"/>
          <a:ext cx="555737" cy="2880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/>
            <a:t>0</a:t>
          </a:r>
          <a:r>
            <a:rPr lang="ru-RU" sz="1000" dirty="0" smtClean="0"/>
            <a:t>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0.50498</cdr:x>
      <cdr:y>0.72973</cdr:y>
    </cdr:from>
    <cdr:to>
      <cdr:x>0.60754</cdr:x>
      <cdr:y>0.81081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36304" y="1944216"/>
          <a:ext cx="555736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0.30565</cdr:x>
      <cdr:y>0.62162</cdr:y>
    </cdr:from>
    <cdr:to>
      <cdr:x>0.44078</cdr:x>
      <cdr:y>0.70271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6184" y="1656184"/>
          <a:ext cx="732222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 smtClean="0"/>
            <a:t>48,6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0.19933</cdr:x>
      <cdr:y>0.08108</cdr:y>
    </cdr:from>
    <cdr:to>
      <cdr:x>0.30189</cdr:x>
      <cdr:y>0.17656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80120" y="216024"/>
          <a:ext cx="555736" cy="254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281,0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0.30189</cdr:x>
      <cdr:y>0.11111</cdr:y>
    </cdr:from>
    <cdr:to>
      <cdr:x>0.31059</cdr:x>
      <cdr:y>0.13209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304256" y="504056"/>
          <a:ext cx="66406" cy="951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0.31132</cdr:x>
      <cdr:y>0.12698</cdr:y>
    </cdr:from>
    <cdr:to>
      <cdr:x>0.5</cdr:x>
      <cdr:y>0.23271</cdr:y>
    </cdr:to>
    <cdr:cxnSp macro="">
      <cdr:nvCxnSpPr>
        <cdr:cNvPr id="14" name="Прямая соединительная линия 13"/>
        <cdr:cNvCxnSpPr>
          <a:endCxn xmlns:a="http://schemas.openxmlformats.org/drawingml/2006/main" id="13" idx="1"/>
        </cdr:cNvCxnSpPr>
      </cdr:nvCxnSpPr>
      <cdr:spPr>
        <a:xfrm xmlns:a="http://schemas.openxmlformats.org/drawingml/2006/main">
          <a:off x="2376258" y="576045"/>
          <a:ext cx="1440166" cy="47965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0.50943</cdr:x>
      <cdr:y>0.2381</cdr:y>
    </cdr:from>
    <cdr:to>
      <cdr:x>0.70755</cdr:x>
      <cdr:y>0.42319</cdr:y>
    </cdr:to>
    <cdr:cxnSp macro="">
      <cdr:nvCxnSpPr>
        <cdr:cNvPr id="19" name="Прямая соединительная линия 18"/>
        <cdr:cNvCxnSpPr>
          <a:endCxn xmlns:a="http://schemas.openxmlformats.org/drawingml/2006/main" id="15" idx="1"/>
        </cdr:cNvCxnSpPr>
      </cdr:nvCxnSpPr>
      <cdr:spPr>
        <a:xfrm xmlns:a="http://schemas.openxmlformats.org/drawingml/2006/main">
          <a:off x="3888432" y="1080120"/>
          <a:ext cx="1512168" cy="83967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0.25472</cdr:x>
      <cdr:y>0.0299</cdr:y>
    </cdr:from>
    <cdr:to>
      <cdr:x>0.38679</cdr:x>
      <cdr:y>0.09137</cdr:y>
    </cdr:to>
    <cdr:sp macro="" textlink="">
      <cdr:nvSpPr>
        <cdr:cNvPr id="47" name="Прямоугольник 46"/>
        <cdr:cNvSpPr/>
      </cdr:nvSpPr>
      <cdr:spPr>
        <a:xfrm xmlns:a="http://schemas.openxmlformats.org/drawingml/2006/main">
          <a:off x="1944239" y="149712"/>
          <a:ext cx="1008070" cy="307777"/>
        </a:xfrm>
        <a:prstGeom xmlns:a="http://schemas.openxmlformats.org/drawingml/2006/main" prst="rect">
          <a:avLst/>
        </a:prstGeom>
        <a:solidFill xmlns:a="http://schemas.openxmlformats.org/drawingml/2006/main">
          <a:srgbClr val="F8FBCD"/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2 060 255,0</a:t>
          </a:r>
          <a:endParaRPr lang="ru-RU" sz="14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0.49057</cdr:x>
      <cdr:y>0.14286</cdr:y>
    </cdr:from>
    <cdr:to>
      <cdr:x>0.62265</cdr:x>
      <cdr:y>0.20433</cdr:y>
    </cdr:to>
    <cdr:sp macro="" textlink="">
      <cdr:nvSpPr>
        <cdr:cNvPr id="48" name="Прямоугольник 47"/>
        <cdr:cNvSpPr/>
      </cdr:nvSpPr>
      <cdr:spPr>
        <a:xfrm xmlns:a="http://schemas.openxmlformats.org/drawingml/2006/main">
          <a:off x="3744446" y="715314"/>
          <a:ext cx="1008147" cy="307777"/>
        </a:xfrm>
        <a:prstGeom xmlns:a="http://schemas.openxmlformats.org/drawingml/2006/main" prst="rect">
          <a:avLst/>
        </a:prstGeom>
        <a:solidFill xmlns:a="http://schemas.openxmlformats.org/drawingml/2006/main">
          <a:srgbClr val="F8FBCD"/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1 501 786,6</a:t>
          </a:r>
          <a:endParaRPr lang="ru-RU" sz="14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0.69811</cdr:x>
      <cdr:y>0.33333</cdr:y>
    </cdr:from>
    <cdr:to>
      <cdr:x>0.83019</cdr:x>
      <cdr:y>0.3948</cdr:y>
    </cdr:to>
    <cdr:sp macro="" textlink="">
      <cdr:nvSpPr>
        <cdr:cNvPr id="49" name="Прямоугольник 48"/>
        <cdr:cNvSpPr/>
      </cdr:nvSpPr>
      <cdr:spPr>
        <a:xfrm xmlns:a="http://schemas.openxmlformats.org/drawingml/2006/main">
          <a:off x="5328568" y="1669015"/>
          <a:ext cx="1008146" cy="307777"/>
        </a:xfrm>
        <a:prstGeom xmlns:a="http://schemas.openxmlformats.org/drawingml/2006/main" prst="rect">
          <a:avLst/>
        </a:prstGeom>
        <a:solidFill xmlns:a="http://schemas.openxmlformats.org/drawingml/2006/main">
          <a:srgbClr val="F8FBCD"/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1 023 102,4</a:t>
          </a:r>
          <a:endParaRPr lang="ru-RU" sz="14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</cdr:x>
      <cdr:y>0.22222</cdr:y>
    </cdr:from>
    <cdr:to>
      <cdr:x>0.5087</cdr:x>
      <cdr:y>0.2432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816424" y="1008112"/>
          <a:ext cx="66406" cy="951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0.70755</cdr:x>
      <cdr:y>0.4127</cdr:y>
    </cdr:from>
    <cdr:to>
      <cdr:x>0.71625</cdr:x>
      <cdr:y>0.43368</cdr:y>
    </cdr:to>
    <cdr:sp macro="" textlink="">
      <cdr:nvSpPr>
        <cdr:cNvPr id="15" name="Прямоугольник 14"/>
        <cdr:cNvSpPr/>
      </cdr:nvSpPr>
      <cdr:spPr>
        <a:xfrm xmlns:a="http://schemas.openxmlformats.org/drawingml/2006/main">
          <a:off x="5400600" y="1872208"/>
          <a:ext cx="66405" cy="951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0.04386</cdr:x>
      <cdr:y>0.57895</cdr:y>
    </cdr:from>
    <cdr:to>
      <cdr:x>0.25352</cdr:x>
      <cdr:y>0.65077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 flipV="1">
          <a:off x="360040" y="3168352"/>
          <a:ext cx="1721080" cy="39304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b" anchorCtr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Общегосударственные вопросы 7,2%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0.70175</cdr:x>
      <cdr:y>0.86842</cdr:y>
    </cdr:from>
    <cdr:to>
      <cdr:x>0.92014</cdr:x>
      <cdr:y>0.94983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60640" y="4752528"/>
          <a:ext cx="1792745" cy="44552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Жилищно-коммунальное</a:t>
          </a:r>
        </a:p>
        <a:p xmlns:a="http://schemas.openxmlformats.org/drawingml/2006/main">
          <a:pPr algn="ctr"/>
          <a:r>
            <a:rPr lang="ru-RU" sz="900" b="1" dirty="0" smtClean="0"/>
            <a:t> хозяйство 71,7%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</cdr:x>
      <cdr:y>0.09211</cdr:y>
    </cdr:from>
    <cdr:to>
      <cdr:x>0.22308</cdr:x>
      <cdr:y>0.19364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504056"/>
          <a:ext cx="1831244" cy="55565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Другие расходы </a:t>
          </a:r>
        </a:p>
        <a:p xmlns:a="http://schemas.openxmlformats.org/drawingml/2006/main">
          <a:pPr algn="ctr"/>
          <a:r>
            <a:rPr lang="ru-RU" sz="900" b="1" dirty="0" smtClean="0"/>
            <a:t>в области национальной </a:t>
          </a:r>
        </a:p>
        <a:p xmlns:a="http://schemas.openxmlformats.org/drawingml/2006/main">
          <a:pPr algn="ctr"/>
          <a:r>
            <a:rPr lang="ru-RU" sz="900" b="1" dirty="0" smtClean="0"/>
            <a:t>экономики 0,9%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0.4386</cdr:x>
      <cdr:y>0.01109</cdr:y>
    </cdr:from>
    <cdr:to>
      <cdr:x>0.57837</cdr:x>
      <cdr:y>0.06823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00400" y="60672"/>
          <a:ext cx="1147360" cy="31270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Культура 2,8%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0.58772</cdr:x>
      <cdr:y>0.09211</cdr:y>
    </cdr:from>
    <cdr:to>
      <cdr:x>0.80702</cdr:x>
      <cdr:y>0.17105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824536" y="504056"/>
          <a:ext cx="1800200" cy="43204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Социальная политика и </a:t>
          </a:r>
        </a:p>
        <a:p xmlns:a="http://schemas.openxmlformats.org/drawingml/2006/main">
          <a:pPr algn="ctr"/>
          <a:r>
            <a:rPr lang="ru-RU" sz="900" b="1" dirty="0" smtClean="0"/>
            <a:t>другие расходы 0,6%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0.47368</cdr:x>
      <cdr:y>0.07895</cdr:y>
    </cdr:from>
    <cdr:to>
      <cdr:x>0.47368</cdr:x>
      <cdr:y>0.15789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>
          <a:off x="3888432" y="432048"/>
          <a:ext cx="0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0.14035</cdr:x>
      <cdr:y>0.22368</cdr:y>
    </cdr:from>
    <cdr:to>
      <cdr:x>0.19298</cdr:x>
      <cdr:y>0.30263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>
          <a:off x="1152128" y="1224136"/>
          <a:ext cx="432048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0.13158</cdr:x>
      <cdr:y>0.48684</cdr:y>
    </cdr:from>
    <cdr:to>
      <cdr:x>0.17544</cdr:x>
      <cdr:y>0.55263</cdr:y>
    </cdr:to>
    <cdr:cxnSp macro="">
      <cdr:nvCxnSpPr>
        <cdr:cNvPr id="18" name="Прямая со стрелкой 17"/>
        <cdr:cNvCxnSpPr/>
      </cdr:nvCxnSpPr>
      <cdr:spPr>
        <a:xfrm xmlns:a="http://schemas.openxmlformats.org/drawingml/2006/main" flipV="1">
          <a:off x="1080120" y="2664296"/>
          <a:ext cx="360040" cy="36004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0.76316</cdr:x>
      <cdr:y>0.76316</cdr:y>
    </cdr:from>
    <cdr:to>
      <cdr:x>0.80702</cdr:x>
      <cdr:y>0.84211</cdr:y>
    </cdr:to>
    <cdr:cxnSp macro="">
      <cdr:nvCxnSpPr>
        <cdr:cNvPr id="21" name="Прямая со стрелкой 20"/>
        <cdr:cNvCxnSpPr/>
      </cdr:nvCxnSpPr>
      <cdr:spPr>
        <a:xfrm xmlns:a="http://schemas.openxmlformats.org/drawingml/2006/main" flipH="1" flipV="1">
          <a:off x="6264696" y="4176464"/>
          <a:ext cx="360040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0.51754</cdr:x>
      <cdr:y>0.15789</cdr:y>
    </cdr:from>
    <cdr:to>
      <cdr:x>0.57017</cdr:x>
      <cdr:y>0.1842</cdr:y>
    </cdr:to>
    <cdr:cxnSp macro="">
      <cdr:nvCxnSpPr>
        <cdr:cNvPr id="26" name="Прямая со стрелкой 25"/>
        <cdr:cNvCxnSpPr/>
      </cdr:nvCxnSpPr>
      <cdr:spPr>
        <a:xfrm xmlns:a="http://schemas.openxmlformats.org/drawingml/2006/main" flipH="1">
          <a:off x="4248472" y="864096"/>
          <a:ext cx="432035" cy="14398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0.32456</cdr:x>
      <cdr:y>0.13158</cdr:y>
    </cdr:from>
    <cdr:to>
      <cdr:x>0.32456</cdr:x>
      <cdr:y>0.18421</cdr:y>
    </cdr:to>
    <cdr:cxnSp macro="">
      <cdr:nvCxnSpPr>
        <cdr:cNvPr id="19" name="Прямая со стрелкой 18"/>
        <cdr:cNvCxnSpPr/>
      </cdr:nvCxnSpPr>
      <cdr:spPr>
        <a:xfrm xmlns:a="http://schemas.openxmlformats.org/drawingml/2006/main">
          <a:off x="2664296" y="720080"/>
          <a:ext cx="0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0.24561</cdr:x>
      <cdr:y>0.03947</cdr:y>
    </cdr:from>
    <cdr:to>
      <cdr:x>0.41228</cdr:x>
      <cdr:y>0.11842</cdr:y>
    </cdr:to>
    <cdr:sp macro="" textlink="">
      <cdr:nvSpPr>
        <cdr:cNvPr id="41" name="Прямоугольник 40"/>
        <cdr:cNvSpPr/>
      </cdr:nvSpPr>
      <cdr:spPr>
        <a:xfrm xmlns:a="http://schemas.openxmlformats.org/drawingml/2006/main">
          <a:off x="2016224" y="216024"/>
          <a:ext cx="1368169" cy="43206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chemeClr val="tx1"/>
              </a:solidFill>
            </a:rPr>
            <a:t>Дорожное хозяйство 16,8%</a:t>
          </a:r>
          <a:endParaRPr lang="ru-RU" sz="900" b="1" dirty="0">
            <a:noFill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0.71445</cdr:x>
      <cdr:y>0.3913</cdr:y>
    </cdr:from>
    <cdr:to>
      <cdr:x>0.84959</cdr:x>
      <cdr:y>0.52174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07037" y="648072"/>
          <a:ext cx="720105" cy="2160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1</a:t>
          </a:r>
          <a:r>
            <a:rPr lang="ru-RU" sz="1000" dirty="0" smtClean="0"/>
            <a:t>4</a:t>
          </a:r>
          <a:r>
            <a:rPr lang="en-US" sz="1000" dirty="0" smtClean="0"/>
            <a:t> </a:t>
          </a:r>
          <a:r>
            <a:rPr lang="ru-RU" sz="1000" dirty="0" smtClean="0"/>
            <a:t>572,4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0.53878</cdr:x>
      <cdr:y>0.3913</cdr:y>
    </cdr:from>
    <cdr:to>
      <cdr:x>0.67392</cdr:x>
      <cdr:y>0.52173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70933" y="648072"/>
          <a:ext cx="720106" cy="2160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</a:t>
          </a:r>
          <a:r>
            <a:rPr lang="ru-RU" sz="1000" dirty="0"/>
            <a:t>4</a:t>
          </a:r>
          <a:r>
            <a:rPr lang="ru-RU" sz="1000" dirty="0" smtClean="0"/>
            <a:t> 333,0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0.34959</cdr:x>
      <cdr:y>0.30435</cdr:y>
    </cdr:from>
    <cdr:to>
      <cdr:x>0.48472</cdr:x>
      <cdr:y>0.43478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62821" y="504056"/>
          <a:ext cx="720052" cy="216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19 839,6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0.24148</cdr:x>
      <cdr:y>0.17391</cdr:y>
    </cdr:from>
    <cdr:to>
      <cdr:x>0.37255</cdr:x>
      <cdr:y>0.30435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86757" y="288032"/>
          <a:ext cx="698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30 708,2</a:t>
          </a:r>
          <a:endParaRPr lang="ru-RU" sz="10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0.75676</cdr:x>
      <cdr:y>0.09375</cdr:y>
    </cdr:from>
    <cdr:to>
      <cdr:x>0.87838</cdr:x>
      <cdr:y>0.1875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2448" y="216024"/>
          <a:ext cx="648064" cy="216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/>
            <a:t>9</a:t>
          </a:r>
          <a:r>
            <a:rPr lang="ru-RU" sz="1000" dirty="0" smtClean="0"/>
            <a:t> 548,3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0.56757</cdr:x>
      <cdr:y>0.0625</cdr:y>
    </cdr:from>
    <cdr:to>
      <cdr:x>0.70271</cdr:x>
      <cdr:y>0.15625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24336" y="144016"/>
          <a:ext cx="720106" cy="216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10 518,1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0.39189</cdr:x>
      <cdr:y>0.1875</cdr:y>
    </cdr:from>
    <cdr:to>
      <cdr:x>0.52702</cdr:x>
      <cdr:y>0.28125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88232" y="432048"/>
          <a:ext cx="72005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/>
            <a:t>8</a:t>
          </a:r>
          <a:r>
            <a:rPr lang="ru-RU" sz="1000" dirty="0" smtClean="0"/>
            <a:t> 414,0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0.25676</cdr:x>
      <cdr:y>0.09375</cdr:y>
    </cdr:from>
    <cdr:to>
      <cdr:x>0.40134</cdr:x>
      <cdr:y>0.1875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68152" y="216024"/>
          <a:ext cx="77040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10 316,3</a:t>
          </a:r>
          <a:endParaRPr lang="ru-RU" sz="10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0.71794</cdr:x>
      <cdr:y>0.56138</cdr:y>
    </cdr:from>
    <cdr:to>
      <cdr:x>0.89376</cdr:x>
      <cdr:y>0.66138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8392" y="1172294"/>
          <a:ext cx="864084" cy="2088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98 500,8</a:t>
          </a:r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0.54212</cdr:x>
      <cdr:y>0.58621</cdr:y>
    </cdr:from>
    <cdr:to>
      <cdr:x>0.68864</cdr:x>
      <cdr:y>0.72162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64296" y="1224136"/>
          <a:ext cx="720086" cy="2827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95 278,8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0.35165</cdr:x>
      <cdr:y>0.32</cdr:y>
    </cdr:from>
    <cdr:to>
      <cdr:x>0.51282</cdr:x>
      <cdr:y>0.445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28192" y="668238"/>
          <a:ext cx="792085" cy="261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336 779,4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0.24908</cdr:x>
      <cdr:y>0.13793</cdr:y>
    </cdr:from>
    <cdr:to>
      <cdr:x>0.41025</cdr:x>
      <cdr:y>0.25865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4136" y="288032"/>
          <a:ext cx="792084" cy="2520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530 911,7</a:t>
          </a:r>
          <a:endParaRPr lang="ru-RU" sz="10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0.73259</cdr:x>
      <cdr:y>0.19512</cdr:y>
    </cdr:from>
    <cdr:to>
      <cdr:x>0.86446</cdr:x>
      <cdr:y>0.29268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0" y="576064"/>
          <a:ext cx="648057" cy="2880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17 950,0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0.52747</cdr:x>
      <cdr:y>0.29268</cdr:y>
    </cdr:from>
    <cdr:to>
      <cdr:x>0.67398</cdr:x>
      <cdr:y>0.39024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2288" y="864096"/>
          <a:ext cx="720065" cy="2880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17 250,0</a:t>
          </a:r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0.33699</cdr:x>
      <cdr:y>0.41463</cdr:y>
    </cdr:from>
    <cdr:to>
      <cdr:x>0.48351</cdr:x>
      <cdr:y>0.52274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56184" y="1224136"/>
          <a:ext cx="720085" cy="319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16 580,6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0.24908</cdr:x>
      <cdr:y>0.04878</cdr:y>
    </cdr:from>
    <cdr:to>
      <cdr:x>0.39366</cdr:x>
      <cdr:y>0.1695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4136" y="144016"/>
          <a:ext cx="710552" cy="356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19 409,2</a:t>
          </a:r>
          <a:endParaRPr lang="ru-RU" sz="10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0.83516</cdr:x>
      <cdr:y>0.05405</cdr:y>
    </cdr:from>
    <cdr:to>
      <cdr:x>0.93772</cdr:x>
      <cdr:y>0.16305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04456" y="144016"/>
          <a:ext cx="504040" cy="2904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750,0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0.64468</cdr:x>
      <cdr:y>0.05405</cdr:y>
    </cdr:from>
    <cdr:to>
      <cdr:x>0.74724</cdr:x>
      <cdr:y>0.16305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68352" y="144016"/>
          <a:ext cx="504040" cy="2904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750,0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0.20513</cdr:x>
      <cdr:y>0.13514</cdr:y>
    </cdr:from>
    <cdr:to>
      <cdr:x>0.34026</cdr:x>
      <cdr:y>0.21623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08112" y="360040"/>
          <a:ext cx="664108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600,0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0.45421</cdr:x>
      <cdr:y>0.05405</cdr:y>
    </cdr:from>
    <cdr:to>
      <cdr:x>0.55677</cdr:x>
      <cdr:y>0.16216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32248" y="144016"/>
          <a:ext cx="504056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750,0</a:t>
          </a:r>
          <a:endParaRPr lang="ru-RU" sz="1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913ED-6120-4929-B1B8-9AD3C6561893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A3DEA-A5EE-40B8-B969-4AEBA51CC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Data" Target="../diagrams/data6.xml"/><Relationship Id="rId18" Type="http://schemas.openxmlformats.org/officeDocument/2006/relationships/image" Target="../media/image7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2.jpeg"/><Relationship Id="rId17" Type="http://schemas.microsoft.com/office/2007/relationships/diagramDrawing" Target="../diagrams/drawing6.xml"/><Relationship Id="rId2" Type="http://schemas.openxmlformats.org/officeDocument/2006/relationships/diagramData" Target="../diagrams/data4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QuickStyle" Target="../diagrams/quickStyle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09120"/>
            <a:ext cx="8183880" cy="15259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Бюджет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 2023 год и на плановый период </a:t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2024-2025 годы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O:\ПРИЕМНАЯ\Усть-Кут - герб(приложение 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512168" cy="14465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476672"/>
            <a:ext cx="6480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00B050"/>
                </a:solidFill>
              </a:rPr>
              <a:t>Муниципальное образование </a:t>
            </a:r>
            <a:r>
              <a:rPr lang="ru-RU" sz="2800" b="1" i="1" u="sng" dirty="0" smtClean="0">
                <a:solidFill>
                  <a:srgbClr val="00B050"/>
                </a:solidFill>
              </a:rPr>
              <a:t>«город Усть-Кут»</a:t>
            </a:r>
          </a:p>
          <a:p>
            <a:pPr algn="ctr"/>
            <a:r>
              <a:rPr lang="ru-RU" sz="32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«Бюджет для граждан»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9" name="Picture 5" descr="https://priazovstep.ru/wp-content/uploads/2021/08/bjudzh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90465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5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95736" y="1146448"/>
            <a:ext cx="6336704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Основные характеристики бюджета Усть-Кутского муниципального образования (городского поселения) на 2023 год и на плановый период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2024 и 2025 годов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57003" cy="1700808"/>
          </a:xfrm>
          <a:prstGeom prst="rect">
            <a:avLst/>
          </a:prstGeom>
          <a:noFill/>
        </p:spPr>
      </p:pic>
      <p:sp>
        <p:nvSpPr>
          <p:cNvPr id="14" name="Заголовок 8"/>
          <p:cNvSpPr txBox="1">
            <a:spLocks/>
          </p:cNvSpPr>
          <p:nvPr/>
        </p:nvSpPr>
        <p:spPr>
          <a:xfrm>
            <a:off x="7452320" y="1844824"/>
            <a:ext cx="1152128" cy="360040"/>
          </a:xfrm>
          <a:prstGeom prst="rect">
            <a:avLst/>
          </a:prstGeom>
        </p:spPr>
        <p:txBody>
          <a:bodyPr vert="horz" anchor="b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тыс. руб.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80319928"/>
              </p:ext>
            </p:extLst>
          </p:nvPr>
        </p:nvGraphicFramePr>
        <p:xfrm>
          <a:off x="323528" y="2276873"/>
          <a:ext cx="8496944" cy="4157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108"/>
                <a:gridCol w="1863364"/>
                <a:gridCol w="2124236"/>
                <a:gridCol w="2124236"/>
              </a:tblGrid>
              <a:tr h="11077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Плановые бюджетные назначения на 2023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Плановые бюджетные назначения на 2024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год</a:t>
                      </a:r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Плановые бюджетные назначения на 2025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год</a:t>
                      </a:r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1374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I.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Доходы,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 всего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2 015 635,7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1 453 889,9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987 165,1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137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Безвозмездные поступления (дотации, субсидии, субвенции, иные МБТ, прочие)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1 550 732,1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rgbClr val="0070C0"/>
                          </a:solidFill>
                        </a:rPr>
                        <a:t>976 147,2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478 137,3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1374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II.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 Расходы, всего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2 060 255,0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1 501 786,6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rgbClr val="0070C0"/>
                          </a:solidFill>
                        </a:rPr>
                        <a:t> 0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23 102,4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1374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III.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 Дефицит (-),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 Профицит(+)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- 44 619,3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- 47 896,7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- 35 937,3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57003" cy="1700808"/>
          </a:xfrm>
          <a:prstGeom prst="rect">
            <a:avLst/>
          </a:prstGeom>
          <a:noFill/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824957704"/>
              </p:ext>
            </p:extLst>
          </p:nvPr>
        </p:nvGraphicFramePr>
        <p:xfrm>
          <a:off x="199338" y="127950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124547" y="476672"/>
            <a:ext cx="6269930" cy="461336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15564" y="1196770"/>
            <a:ext cx="242844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84168" y="1344436"/>
            <a:ext cx="2016224" cy="922316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0300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948264" y="3573016"/>
            <a:ext cx="1944216" cy="62124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0500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Жилищно-коммунальное хозяйство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2349191"/>
            <a:ext cx="1908212" cy="67297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1300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Обслуживание государственного  </a:t>
            </a:r>
            <a:r>
              <a:rPr lang="en-US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муниципального</a:t>
            </a:r>
            <a:r>
              <a:rPr lang="en-US" sz="140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r>
              <a:rPr lang="ru-RU" sz="140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долга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27784" y="6141371"/>
            <a:ext cx="2500452" cy="36004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Культура, кинематография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274110" y="6129489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59532" y="5565309"/>
            <a:ext cx="2016224" cy="5760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948264" y="2595810"/>
            <a:ext cx="1800200" cy="506512"/>
          </a:xfrm>
          <a:prstGeom prst="rect">
            <a:avLst/>
          </a:prstGeom>
          <a:solidFill>
            <a:schemeClr val="bg1"/>
          </a:solidFill>
          <a:ln w="38100">
            <a:solidFill>
              <a:srgbClr val="2787A0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0400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экономика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9469" y="4135664"/>
            <a:ext cx="1908212" cy="5760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1200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Средства массовой информации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48264" y="4775980"/>
            <a:ext cx="1656184" cy="432048"/>
          </a:xfrm>
          <a:prstGeom prst="rect">
            <a:avLst/>
          </a:prstGeom>
          <a:ln>
            <a:solidFill>
              <a:srgbClr val="00D25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908490">
            <a:off x="5850377" y="4688644"/>
            <a:ext cx="291973" cy="38884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s://static.tildacdn.com/tild3131-3537-4131-a137-623264353661/_Earth_PNG_Clipart-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05239"/>
            <a:ext cx="734644" cy="63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080939" cy="11095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856984" cy="100811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        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Основные параметры бюджета </a:t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Усть-Кутского муниципального образования</a:t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(городского поселения) на 2023 год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1772816"/>
            <a:ext cx="3024336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1599" y="3789040"/>
            <a:ext cx="2952327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69220" y="2744924"/>
            <a:ext cx="2954705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599" y="1736812"/>
            <a:ext cx="2952327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80112" y="3789040"/>
            <a:ext cx="2736304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08510" y="2780928"/>
            <a:ext cx="2011304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80112" y="5589240"/>
            <a:ext cx="2736304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1600" y="4694262"/>
            <a:ext cx="2952326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19672" y="1412776"/>
            <a:ext cx="201622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Доходы бюджета</a:t>
            </a:r>
            <a:endParaRPr lang="ru-RU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68144" y="1412776"/>
            <a:ext cx="18002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Расходы бюджета</a:t>
            </a:r>
            <a:endParaRPr lang="ru-RU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221" y="2759596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89040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5289" y="1736812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79" y="1772816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2780928"/>
            <a:ext cx="10057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3789040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6300192" y="4725144"/>
            <a:ext cx="2008956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08012" y="5563268"/>
            <a:ext cx="2915915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4725144"/>
            <a:ext cx="9361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7133" y="5565204"/>
            <a:ext cx="936104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25338" y="5600254"/>
            <a:ext cx="1008112" cy="72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79" y="4725144"/>
            <a:ext cx="1027097" cy="74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1952749" y="1752836"/>
            <a:ext cx="1971177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Налог на доходы физических лиц</a:t>
            </a: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329 704,2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319176" y="1808820"/>
            <a:ext cx="198997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Дорожное хозяйство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345 242,0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07704" y="2780928"/>
            <a:ext cx="201622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Налог на имущество физических лиц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7 453,0 тыс. руб.</a:t>
            </a:r>
          </a:p>
          <a:p>
            <a:pPr algn="ctr"/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907704" y="3789040"/>
            <a:ext cx="187220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Земельный налог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45 256,6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07703" y="4725144"/>
            <a:ext cx="2016223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Акцизы на нефтепродукты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14 604,9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916745" y="5551809"/>
            <a:ext cx="2007181" cy="768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Иные доходы и безвозмездные поступления </a:t>
            </a: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1 618 617,0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341574" y="2852936"/>
            <a:ext cx="196757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Социальная политика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6 085,7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319176" y="3789040"/>
            <a:ext cx="199724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Жилищно-коммунальное хозяйство</a:t>
            </a: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1 477 205,9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319176" y="4725144"/>
            <a:ext cx="199724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Культура</a:t>
            </a:r>
          </a:p>
          <a:p>
            <a:pPr algn="ctr"/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58 378,4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319176" y="5589240"/>
            <a:ext cx="199724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Другие сферы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173 342,9 тыс. руб.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76672"/>
            <a:ext cx="1008111" cy="10347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476672"/>
            <a:ext cx="418864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556792"/>
            <a:ext cx="5472608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737117"/>
              </p:ext>
            </p:extLst>
          </p:nvPr>
        </p:nvGraphicFramePr>
        <p:xfrm>
          <a:off x="539552" y="2708920"/>
          <a:ext cx="7848872" cy="3131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90"/>
                <a:gridCol w="2553899"/>
                <a:gridCol w="2678683"/>
              </a:tblGrid>
              <a:tr h="99517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 лат. «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поддержка)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785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 без определения конкретной цели их использования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финансирование «переданных» другим публично-правовым образованиям полномочий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долевого софинансирования расходов других бюджетов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78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даете ребенку «карманные деньги».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 даете ребенку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деньги и посылаете его в магазин купить продукты (по списку)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«добавляете» денег для того, чтобы ваш ребенок купил себе новый телефон (а остальные он накопил сам)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199" y="476672"/>
            <a:ext cx="2160241" cy="214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5"/>
          <p:cNvSpPr>
            <a:spLocks noGrp="1"/>
          </p:cNvSpPr>
          <p:nvPr>
            <p:ph idx="1"/>
          </p:nvPr>
        </p:nvSpPr>
        <p:spPr>
          <a:xfrm>
            <a:off x="539552" y="404664"/>
            <a:ext cx="7960352" cy="9694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Объем безвозмездных поступлений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lang="en-US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Усть-Кутского муниципального образования (</a:t>
            </a:r>
            <a:r>
              <a:rPr lang="ru-RU" sz="1800" b="0" dirty="0" smtClean="0">
                <a:solidFill>
                  <a:srgbClr val="7030A0"/>
                </a:solidFill>
                <a:effectLst>
                  <a:outerShdw blurRad="50800" dist="50800" dir="5400000" algn="ctr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поселения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2022-2025 годах (тыс.руб.)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012824"/>
              </p:ext>
            </p:extLst>
          </p:nvPr>
        </p:nvGraphicFramePr>
        <p:xfrm>
          <a:off x="683568" y="1412777"/>
          <a:ext cx="7920881" cy="244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993"/>
                <a:gridCol w="1416722"/>
                <a:gridCol w="1416722"/>
                <a:gridCol w="1416722"/>
                <a:gridCol w="1416722"/>
              </a:tblGrid>
              <a:tr h="485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Оценка на 01.1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.2022 года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Прогноз                2023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               2024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                2025 год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42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58 930,8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57 758,4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59 774,7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470,5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7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1 286 659,0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1 437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392,7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915 807,9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414 102,2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42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573,2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5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3 640,5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55 016,4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49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BatangChe" panose="02030609000101010101" pitchFamily="49" charset="-127"/>
                          <a:cs typeface="Times New Roman" panose="02020603050405020304" pitchFamily="18" charset="0"/>
                        </a:rPr>
                        <a:t>5 000,0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BatangChe" panose="02030609000101010101" pitchFamily="49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9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1 564 803,5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1 550 732,1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976 147,2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478 137,3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97077201"/>
              </p:ext>
            </p:extLst>
          </p:nvPr>
        </p:nvGraphicFramePr>
        <p:xfrm>
          <a:off x="467544" y="3933056"/>
          <a:ext cx="820891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62994641"/>
              </p:ext>
            </p:extLst>
          </p:nvPr>
        </p:nvGraphicFramePr>
        <p:xfrm>
          <a:off x="0" y="1052737"/>
          <a:ext cx="3851920" cy="535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79512" y="836712"/>
            <a:ext cx="8856663" cy="71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1400" dirty="0">
              <a:ln w="0">
                <a:noFill/>
              </a:ln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4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5" y="476672"/>
            <a:ext cx="1080119" cy="1108673"/>
          </a:xfrm>
          <a:prstGeom prst="rect">
            <a:avLst/>
          </a:prstGeom>
          <a:noFill/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19672" y="332656"/>
            <a:ext cx="7128792" cy="9694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Усть-Кутского муниципального образования (городского поселения) на 2023 год и на плановый период 2024 и 2025 годы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769268"/>
              </p:ext>
            </p:extLst>
          </p:nvPr>
        </p:nvGraphicFramePr>
        <p:xfrm>
          <a:off x="1979712" y="1268760"/>
          <a:ext cx="66247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251520" y="1628800"/>
            <a:ext cx="2006579" cy="506512"/>
          </a:xfrm>
          <a:prstGeom prst="rect">
            <a:avLst/>
          </a:prstGeom>
          <a:noFill/>
          <a:ln w="38100">
            <a:noFill/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2023 год</a:t>
            </a:r>
            <a:endParaRPr lang="ru-RU" sz="18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0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48680"/>
            <a:ext cx="6984776" cy="720080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 smtClean="0">
                <a:solidFill>
                  <a:schemeClr val="tx2"/>
                </a:solidFill>
              </a:rPr>
              <a:t>Динамика планируемых расходов Усть-Кутского муниципального образования (городского поселения)    в 2023 - 2025 годах</a:t>
            </a:r>
            <a:endParaRPr lang="ru-RU" sz="1800" b="0" dirty="0">
              <a:solidFill>
                <a:schemeClr val="tx2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81555646"/>
              </p:ext>
            </p:extLst>
          </p:nvPr>
        </p:nvGraphicFramePr>
        <p:xfrm>
          <a:off x="821206" y="1435944"/>
          <a:ext cx="7632848" cy="5007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476672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24328" y="1124744"/>
            <a:ext cx="929726" cy="307777"/>
          </a:xfrm>
          <a:prstGeom prst="rect">
            <a:avLst/>
          </a:prstGeom>
          <a:noFill/>
          <a:ln w="6350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тыс.руб.</a:t>
            </a:r>
            <a:endParaRPr lang="ru-RU" sz="14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6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7" y="332656"/>
            <a:ext cx="7608437" cy="52447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Структура расходов Усть-Кутского муниципального образования (городского поселения)2023 год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6453334"/>
            <a:ext cx="818388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53387910"/>
              </p:ext>
            </p:extLst>
          </p:nvPr>
        </p:nvGraphicFramePr>
        <p:xfrm>
          <a:off x="395536" y="98072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9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8944" y="-26243"/>
            <a:ext cx="871296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Усть-Кутского муниципального образования (городского поселения) на 2023 год и плановый период 2024-2025 годов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168017"/>
              </p:ext>
            </p:extLst>
          </p:nvPr>
        </p:nvGraphicFramePr>
        <p:xfrm>
          <a:off x="-108520" y="496973"/>
          <a:ext cx="9252521" cy="64235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2797"/>
                <a:gridCol w="6929784"/>
                <a:gridCol w="659980"/>
                <a:gridCol w="659980"/>
                <a:gridCol w="659980"/>
              </a:tblGrid>
              <a:tr h="361725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п/п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2024 год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36172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«Эффективное управление муниципальным имуществом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на период 2020-2025 </a:t>
                      </a:r>
                      <a:r>
                        <a:rPr lang="ru-RU" sz="900" baseline="0" dirty="0" err="1" smtClean="0">
                          <a:latin typeface="Arial Narrow" panose="020B0606020202030204" pitchFamily="34" charset="0"/>
                        </a:rPr>
                        <a:t>г.г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.  на территории Усть-Кутского муниципального образования (городского поселения)»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19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833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333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572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172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(городского поселения) «Повышение безопасности дорожного движения на территории Усть-Кутского муниципального образования (городского поселения) на 2021-202</a:t>
                      </a:r>
                      <a:r>
                        <a:rPr lang="en-US" sz="900" baseline="0" dirty="0" smtClean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г.г.»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8 414,0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10 518,1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9 548,3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6172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«Развитие дорожного хозяйства Усть-Кутского муниципального образования (городского поселения) на 20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22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-202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г.г.»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336 779,4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95 278,8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98 5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0,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172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«Развитие автомобильного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пассажирского транспорта общего пользования на территории Усть-Кутского муниципального образования (городского поселения) на 20</a:t>
                      </a:r>
                      <a:r>
                        <a:rPr lang="en-US" sz="900" baseline="0" dirty="0" smtClean="0">
                          <a:latin typeface="Arial Narrow" panose="020B0606020202030204" pitchFamily="34" charset="0"/>
                        </a:rPr>
                        <a:t>22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-202</a:t>
                      </a:r>
                      <a:r>
                        <a:rPr lang="en-US" sz="900" baseline="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16 580,6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17 250,0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17 950,0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49737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«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Развитие и поддержка физических лиц, не являющихся индивидуальными предпринимателями и применяющих специальный налоговый режим "Налог на профессиональный доход", а также субъектов малого и среднего предпринимательства на территории Усть-Кутского муниципального образования (городского поселения) на 2022-2026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750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750,0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750,0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607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«Профилактика экстремизма и терроризма на территории муниципального образования «город Усть-Кут» на  2020-2024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35,7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35,7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6172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«Обеспечение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первичных мер пожарной безопасности на территории Усть-Кутского муниципального образования (городского поселения) на 2022-202</a:t>
                      </a:r>
                      <a:r>
                        <a:rPr lang="en-US" sz="900" baseline="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359,7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371,2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383,2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143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«Модернизация объектов коммунальной инфраструктуры Усть-Кутского муниципального образования (городского поселения) на 2017-2024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704 587,7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517 967,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2607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«Благоустройство и обеспечение экологической безопасности на территории муниципального образования «город Усть-Кут» на 2022-2026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46 692,3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71 790,1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83 520,1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607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«Энергосбережение и повышение энергетической эффективности в муниципальном образовании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«город Усть-Кут» на 2021-2025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130 460,3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86 465,0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34 313,2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2607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«Формирование  современной городской среды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Усть-Кутского муниципального образования (городского поселения)» на 2018-2024 годы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88 050,8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31,0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737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«Переселение граждан из жилых помещений,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расположенных в зоне Байкало-Амурской магистрали, признанных непригодными для проживания, и (или) жилых помещений с высоким уровнем износа (более 70 процентов) на территории Усть-Кутского муниципального образования (городского поселения) на 2018-2025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456 608,2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387 907,1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451 722,4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22607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«Развитие водохозяйственного комплекса на территории Усть-Кутского муниципального образования (городского поселения)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2021-2024 годы»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5143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«Молодежная политика. Приоритеты, перспективы развития на 2020-2024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1 450,0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1 450,0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</a:tr>
              <a:tr h="22607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15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«Молодым семьям города Усть-Кута – доступное жилье» на 2020-202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3 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172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16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b="0" baseline="0" dirty="0" smtClean="0">
                          <a:latin typeface="Arial Narrow" panose="020B0606020202030204" pitchFamily="34" charset="0"/>
                        </a:rPr>
                        <a:t> Усть-Кутского муниципального образования (городского поселения) «Поддержка социально ориентированных некоммерческих организаций Усть-Кутского муниципального образования (городского поселения) на 2020-2024 годы»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Arial Narrow" panose="020B0606020202030204" pitchFamily="34" charset="0"/>
                        </a:rPr>
                        <a:t>560</a:t>
                      </a:r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smtClean="0">
                          <a:latin typeface="Arial Narrow" panose="020B0606020202030204" pitchFamily="34" charset="0"/>
                        </a:rPr>
                        <a:t>56</a:t>
                      </a:r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</a:tr>
              <a:tr h="25143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МП "Формирование доступной среды жизнедеятельности для инвалидов и других маломобильных групп населения в городе Усть-Куте на 2013-2030 гг."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48,6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172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18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МП </a:t>
                      </a:r>
                      <a:r>
                        <a:rPr lang="ru-RU" sz="900" b="0" dirty="0" err="1" smtClean="0">
                          <a:latin typeface="Arial Narrow" panose="020B0606020202030204" pitchFamily="34" charset="0"/>
                        </a:rPr>
                        <a:t>Усть-Кутского</a:t>
                      </a:r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 муниципального образования (городского поселения) "Поддержка территориального общественного самоуправления на территории </a:t>
                      </a:r>
                      <a:r>
                        <a:rPr lang="ru-RU" sz="900" b="0" dirty="0" err="1" smtClean="0">
                          <a:latin typeface="Arial Narrow" panose="020B0606020202030204" pitchFamily="34" charset="0"/>
                        </a:rPr>
                        <a:t>Усть-Кутского</a:t>
                      </a:r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 муниципального образования (городского поселения) на 2023-2027 годы"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500,0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500,0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500,0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B1"/>
                    </a:solidFill>
                  </a:tcPr>
                </a:tc>
              </a:tr>
              <a:tr h="361725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r>
                        <a:rPr lang="ru-RU" sz="900" b="1" baseline="0" dirty="0" smtClean="0">
                          <a:latin typeface="Arial Narrow" panose="020B0606020202030204" pitchFamily="34" charset="0"/>
                        </a:rPr>
                        <a:t> :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1 815 310,7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1 209 707,0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716 760,4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336705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Эффективное управление муниципальным имуществом на период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2020-2025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г.г. на территории Усть-Кутского муниципального образования (городского поселения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)»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646876"/>
              </p:ext>
            </p:extLst>
          </p:nvPr>
        </p:nvGraphicFramePr>
        <p:xfrm>
          <a:off x="1619672" y="4941168"/>
          <a:ext cx="532859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621519"/>
              </p:ext>
            </p:extLst>
          </p:nvPr>
        </p:nvGraphicFramePr>
        <p:xfrm>
          <a:off x="377490" y="1196752"/>
          <a:ext cx="8280921" cy="3814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8566"/>
                <a:gridCol w="1278098"/>
                <a:gridCol w="720080"/>
                <a:gridCol w="720080"/>
                <a:gridCol w="864097"/>
              </a:tblGrid>
              <a:tr h="26029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877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Оплата текущего ремонта зданий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1 717,1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1 450,0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17144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Приобретение предметов длительного пользования, прочие текущие расходы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497,6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545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Арендная плата за пользование земельными участками и другими обособленными природными объектами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</a:t>
                      </a:r>
                      <a:r>
                        <a:rPr lang="en-US" sz="800" dirty="0" smtClean="0"/>
                        <a:t>3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0,3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0,3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0,3</a:t>
                      </a:r>
                      <a:endParaRPr lang="ru-RU" sz="800" dirty="0"/>
                    </a:p>
                  </a:txBody>
                  <a:tcPr/>
                </a:tc>
              </a:tr>
              <a:tr h="19620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Налоги, пошлины и сборы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38,6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41,9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19886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звукового и музыкального оборудования для </a:t>
                      </a:r>
                      <a:r>
                        <a:rPr lang="ru-RU" sz="800" dirty="0" err="1" smtClean="0"/>
                        <a:t>МБУК</a:t>
                      </a:r>
                      <a:r>
                        <a:rPr lang="ru-RU" sz="800" dirty="0" smtClean="0"/>
                        <a:t> "ДК Речники"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728,6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12952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</a:t>
                      </a:r>
                      <a:r>
                        <a:rPr lang="ru-RU" sz="800" baseline="0" dirty="0" smtClean="0"/>
                        <a:t> работ по оценке муниципального имущества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872,3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379,2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379,2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379,2</a:t>
                      </a:r>
                      <a:endParaRPr lang="ru-RU" sz="800" dirty="0"/>
                    </a:p>
                  </a:txBody>
                  <a:tcPr/>
                </a:tc>
              </a:tr>
              <a:tr h="20419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Содержание муниципального имущества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7 646,4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4 108,4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3 750,4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3 894,9</a:t>
                      </a:r>
                      <a:endParaRPr lang="ru-RU" sz="800" dirty="0"/>
                    </a:p>
                  </a:txBody>
                  <a:tcPr/>
                </a:tc>
              </a:tr>
              <a:tr h="13484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Расходы на ИКТ</a:t>
                      </a:r>
                      <a:r>
                        <a:rPr lang="en-US" sz="800" dirty="0" smtClean="0"/>
                        <a:t> (</a:t>
                      </a:r>
                      <a:r>
                        <a:rPr lang="ru-RU" sz="800" dirty="0" smtClean="0"/>
                        <a:t>услуги связи</a:t>
                      </a:r>
                      <a:r>
                        <a:rPr lang="en-US" sz="800" dirty="0" smtClean="0"/>
                        <a:t>)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3,6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152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 кадастровых работ в отношении объектов недвижимости (в том числе земельных участков)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10 229,6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4 764,0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1 015,7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1 015,7</a:t>
                      </a:r>
                      <a:endParaRPr lang="ru-RU" sz="800" dirty="0"/>
                    </a:p>
                  </a:txBody>
                  <a:tcPr/>
                </a:tc>
              </a:tr>
              <a:tr h="16577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НДС по реализации имущества </a:t>
                      </a:r>
                      <a:r>
                        <a:rPr lang="ru-RU" sz="800" dirty="0" err="1" smtClean="0"/>
                        <a:t>мун</a:t>
                      </a:r>
                      <a:r>
                        <a:rPr lang="ru-RU" sz="800" dirty="0" smtClean="0"/>
                        <a:t>. казны физ. лицам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</a:t>
                      </a: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50,0</a:t>
                      </a:r>
                      <a:endParaRPr lang="ru-RU" sz="800" dirty="0"/>
                    </a:p>
                  </a:txBody>
                  <a:tcPr/>
                </a:tc>
              </a:tr>
              <a:tr h="19074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Транспортный налог, госпошлина за постановку на учет транспортных средств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201,0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224,2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224,2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224,2</a:t>
                      </a:r>
                      <a:endParaRPr lang="ru-RU" sz="800" dirty="0"/>
                    </a:p>
                  </a:txBody>
                  <a:tcPr/>
                </a:tc>
              </a:tr>
              <a:tr h="42271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Средства бюджета</a:t>
                      </a:r>
                      <a:r>
                        <a:rPr lang="ru-RU" sz="800" baseline="0" dirty="0" smtClean="0"/>
                        <a:t> муниципального  образования, как собственника муниципальных (неприватизированных) жилых и нежилых помещений (</a:t>
                      </a:r>
                      <a:r>
                        <a:rPr lang="ru-RU" sz="800" baseline="0" dirty="0" err="1" smtClean="0"/>
                        <a:t>кап.ремонт</a:t>
                      </a:r>
                      <a:r>
                        <a:rPr lang="ru-RU" sz="800" baseline="0" dirty="0" smtClean="0"/>
                        <a:t>)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6 859,8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6 542,3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6 542,3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 </a:t>
                      </a:r>
                      <a:r>
                        <a:rPr lang="ru-RU" sz="800" dirty="0" smtClean="0"/>
                        <a:t>6 542,3</a:t>
                      </a:r>
                      <a:endParaRPr lang="ru-RU" sz="800" dirty="0"/>
                    </a:p>
                  </a:txBody>
                  <a:tcPr anchor="ctr"/>
                </a:tc>
              </a:tr>
              <a:tr h="21816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Оплата</a:t>
                      </a:r>
                      <a:r>
                        <a:rPr lang="ru-RU" sz="800" baseline="0" dirty="0" smtClean="0"/>
                        <a:t> коммунальных услуг за объекты муниципальной собственности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756,6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r>
                        <a:rPr lang="ru-RU" sz="800" baseline="0" dirty="0" smtClean="0"/>
                        <a:t> 122,2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1 173,8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1 220,8</a:t>
                      </a:r>
                      <a:endParaRPr lang="ru-RU" sz="800" dirty="0"/>
                    </a:p>
                  </a:txBody>
                  <a:tcPr/>
                </a:tc>
              </a:tr>
              <a:tr h="16044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Земельный контроль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aseline="0" dirty="0" smtClean="0"/>
                        <a:t> 1 106,8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1 157,1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1 197,1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1 245,0</a:t>
                      </a:r>
                      <a:endParaRPr lang="ru-RU" sz="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490" y="404664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96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1" cy="237626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</a:t>
            </a:r>
            <a:r>
              <a:rPr lang="ru-RU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такое «Бюджет для </a:t>
            </a: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граждан?»</a:t>
            </a:r>
            <a:b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«Бюджет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граждан» познакомит вас с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положениями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основного финансового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документа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муниципального образования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«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 Усть-Кут» – бюджета города, а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именно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города на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и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плановый период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2024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2025 годы.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708920"/>
            <a:ext cx="8280920" cy="3888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«Бюджет </a:t>
            </a:r>
            <a:r>
              <a:rPr lang="ru-RU" sz="1800" b="1" dirty="0"/>
              <a:t>для </a:t>
            </a:r>
            <a:r>
              <a:rPr lang="ru-RU" sz="1800" b="1" dirty="0" smtClean="0"/>
              <a:t>граждан»</a:t>
            </a:r>
            <a:r>
              <a:rPr lang="ru-RU" sz="1800" dirty="0"/>
              <a:t> </a:t>
            </a:r>
            <a:r>
              <a:rPr lang="ru-RU" sz="1800" dirty="0" smtClean="0"/>
              <a:t>обеспечивает </a:t>
            </a:r>
            <a:r>
              <a:rPr lang="ru-RU" sz="1800" dirty="0"/>
              <a:t>представление бюджета и отчетов об их исполнении в доступной для граждан форме.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b="1" dirty="0" smtClean="0"/>
              <a:t>«Бюджет </a:t>
            </a:r>
            <a:r>
              <a:rPr lang="ru-RU" sz="1800" b="1" dirty="0"/>
              <a:t>для </a:t>
            </a:r>
            <a:r>
              <a:rPr lang="ru-RU" sz="1800" b="1" dirty="0" smtClean="0"/>
              <a:t>граждан» </a:t>
            </a:r>
            <a:r>
              <a:rPr lang="ru-RU" sz="1800" dirty="0"/>
              <a:t>разрабатывается для ознакомления граждан </a:t>
            </a:r>
            <a:r>
              <a:rPr lang="ru-RU" sz="1800" dirty="0" smtClean="0"/>
              <a:t>Усть-Кутского муниципального образования (городского поселения) с </a:t>
            </a:r>
            <a:r>
              <a:rPr lang="ru-RU" sz="1800" dirty="0"/>
              <a:t>задачами и приоритетными направлениями бюджетной политики, основными условиями формирования и исполнения </a:t>
            </a:r>
            <a:r>
              <a:rPr lang="ru-RU" sz="1800" dirty="0" smtClean="0"/>
              <a:t>бюджета города, </a:t>
            </a:r>
            <a:r>
              <a:rPr lang="ru-RU" sz="1800" dirty="0"/>
              <a:t>источниками доходов </a:t>
            </a:r>
            <a:r>
              <a:rPr lang="ru-RU" sz="1800" dirty="0" smtClean="0"/>
              <a:t>бюджета, </a:t>
            </a:r>
            <a:r>
              <a:rPr lang="ru-RU" sz="1800" dirty="0"/>
              <a:t>обоснованиями бюджетных расходов, планируемыми и достигнутыми результатами использования бюджетных ассигнований, а также </a:t>
            </a:r>
            <a:r>
              <a:rPr lang="ru-RU" sz="1800" dirty="0" smtClean="0"/>
              <a:t>вовлечения жителей города</a:t>
            </a:r>
          </a:p>
          <a:p>
            <a:pPr marL="0" indent="0" algn="just">
              <a:buNone/>
            </a:pPr>
            <a:r>
              <a:rPr lang="ru-RU" sz="1800" dirty="0" smtClean="0"/>
              <a:t>Усть-Кута в обсуждение </a:t>
            </a:r>
            <a:r>
              <a:rPr lang="ru-RU" sz="1800" dirty="0"/>
              <a:t>бюджетных решений.</a:t>
            </a:r>
          </a:p>
        </p:txBody>
      </p:sp>
      <p:pic>
        <p:nvPicPr>
          <p:cNvPr id="5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809" y="341834"/>
            <a:ext cx="1440160" cy="1440160"/>
          </a:xfrm>
          <a:prstGeom prst="rect">
            <a:avLst/>
          </a:prstGeom>
          <a:noFill/>
        </p:spPr>
      </p:pic>
      <p:pic>
        <p:nvPicPr>
          <p:cNvPr id="6" name="Picture 25" descr="18b8088ba1a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229200"/>
            <a:ext cx="1822449" cy="1366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1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404664"/>
            <a:ext cx="7200801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муниципального образования (городского поселения) «Повышение безопасности дорожного движения на территории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2021-2025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г.г.»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010682"/>
              </p:ext>
            </p:extLst>
          </p:nvPr>
        </p:nvGraphicFramePr>
        <p:xfrm>
          <a:off x="1835696" y="4149080"/>
          <a:ext cx="532859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618953"/>
              </p:ext>
            </p:extLst>
          </p:nvPr>
        </p:nvGraphicFramePr>
        <p:xfrm>
          <a:off x="401873" y="1340768"/>
          <a:ext cx="8280921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8"/>
                <a:gridCol w="864096"/>
                <a:gridCol w="648072"/>
                <a:gridCol w="648072"/>
                <a:gridCol w="648073"/>
              </a:tblGrid>
              <a:tr h="32432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н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1104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Обслуживание, установка дорожных знаков, светофорных объектов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ru-RU" sz="800" baseline="0" dirty="0" smtClean="0"/>
                        <a:t>и т.п.</a:t>
                      </a:r>
                      <a:r>
                        <a:rPr lang="ru-RU" sz="800" dirty="0" smtClean="0"/>
                        <a:t> 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6 431,4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7 291,6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8 000,0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9 400,0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104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</a:t>
                      </a:r>
                      <a:r>
                        <a:rPr lang="ru-RU" sz="800" baseline="0" dirty="0" smtClean="0"/>
                        <a:t> и установка баннеров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10,8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11,9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13,1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14,4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164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и установка ограждений барьерного типа на аварийно-опасных участках автомобильных дорог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3 607,6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1 000,0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2 373,4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164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Освещение в средствах массовой информации вопросов безопасности дорожного движения, в том числе профилактике детского травматизма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16,0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18,0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22,0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283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Разработка организационно-методических рекомендаций, наглядных пособий, обеспечивающих обучение безопасному участию в дорожном движении и профилактику детского дорожно-транспортного травматизма (изготовление полиграфической продукции - плакатов, буклетов, стендов, закладок, стикеров, значков и др.)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53,5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92,5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111,6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111,9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224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200,0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490" y="404664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950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5865" y="34753"/>
            <a:ext cx="699434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Усть-Кутского муниципального образования (городского поселения) «Развитие дорожного хозяйства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22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-202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6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годы»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497651"/>
              </p:ext>
            </p:extLst>
          </p:nvPr>
        </p:nvGraphicFramePr>
        <p:xfrm>
          <a:off x="2195736" y="4776986"/>
          <a:ext cx="4914591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39242"/>
              </p:ext>
            </p:extLst>
          </p:nvPr>
        </p:nvGraphicFramePr>
        <p:xfrm>
          <a:off x="318528" y="901503"/>
          <a:ext cx="8506506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4140"/>
                <a:gridCol w="936104"/>
                <a:gridCol w="792088"/>
                <a:gridCol w="792088"/>
                <a:gridCol w="792086"/>
              </a:tblGrid>
              <a:tr h="31318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0563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Ремонт дорог за счет возмещения вреда (ООО «Газпром добыча Ноябрьск»,</a:t>
                      </a:r>
                      <a:r>
                        <a:rPr lang="ru-RU" sz="800" baseline="0" dirty="0" smtClean="0"/>
                        <a:t> ООО «Газпром </a:t>
                      </a:r>
                      <a:r>
                        <a:rPr lang="ru-RU" sz="800" baseline="0" dirty="0" err="1" smtClean="0"/>
                        <a:t>инвест</a:t>
                      </a:r>
                      <a:r>
                        <a:rPr lang="ru-RU" sz="800" baseline="0" dirty="0" smtClean="0"/>
                        <a:t>» Иркутск, ООО «Газпром </a:t>
                      </a:r>
                      <a:r>
                        <a:rPr lang="ru-RU" sz="800" baseline="0" dirty="0" err="1" smtClean="0"/>
                        <a:t>инвест</a:t>
                      </a:r>
                      <a:r>
                        <a:rPr lang="ru-RU" sz="800" baseline="0" dirty="0" smtClean="0"/>
                        <a:t>» Томск</a:t>
                      </a:r>
                      <a:r>
                        <a:rPr lang="ru-RU" sz="800" dirty="0" smtClean="0"/>
                        <a:t>)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159 284,6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20 577,8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1 867,8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2 401,5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362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Ремонт автодорог местного значения 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75 086,5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20 451,0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21 469,0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628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Содержание улично-дорожной сети 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46 661,2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60 000,0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65 000,0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68 000,0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895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Ледовая дорога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227,8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444,7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462,5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481,0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428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Ямочный ремонт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4 554,9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5 749,8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5 980,5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6 149,3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694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Реконструкция автодороги по </a:t>
                      </a:r>
                      <a:r>
                        <a:rPr lang="ru-RU" sz="800" dirty="0" err="1" smtClean="0"/>
                        <a:t>ул.Кирова</a:t>
                      </a:r>
                      <a:r>
                        <a:rPr lang="ru-RU" sz="800" dirty="0" smtClean="0"/>
                        <a:t>, с учетом ливневой канализации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4 916,2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960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Разработка и экспертиза ПСД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1 200,0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227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</a:t>
                      </a:r>
                      <a:r>
                        <a:rPr lang="ru-RU" sz="800" dirty="0" err="1" smtClean="0"/>
                        <a:t>спец.техники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32 628,8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493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Реконструкция мостового перехода через </a:t>
                      </a:r>
                      <a:r>
                        <a:rPr lang="ru-RU" sz="800" dirty="0" err="1" smtClean="0"/>
                        <a:t>р.Кута</a:t>
                      </a:r>
                      <a:r>
                        <a:rPr lang="ru-RU" sz="800" dirty="0" smtClean="0"/>
                        <a:t> 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205 351,7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215</a:t>
                      </a:r>
                      <a:r>
                        <a:rPr lang="ru-RU" sz="800" baseline="0" dirty="0" smtClean="0"/>
                        <a:t> 152,6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883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Капитальный ремонт автомобильной дороги по </a:t>
                      </a:r>
                      <a:r>
                        <a:rPr lang="ru-RU" sz="800" dirty="0" err="1" smtClean="0"/>
                        <a:t>ул.Новая</a:t>
                      </a:r>
                      <a:r>
                        <a:rPr lang="ru-RU" sz="800" dirty="0" smtClean="0"/>
                        <a:t>, </a:t>
                      </a:r>
                      <a:r>
                        <a:rPr lang="ru-RU" sz="800" dirty="0" err="1" smtClean="0"/>
                        <a:t>ул.Кедровая</a:t>
                      </a:r>
                      <a:r>
                        <a:rPr lang="ru-RU" sz="800" dirty="0" smtClean="0"/>
                        <a:t>, </a:t>
                      </a:r>
                      <a:r>
                        <a:rPr lang="ru-RU" sz="800" dirty="0" err="1" smtClean="0"/>
                        <a:t>ул.Ставропольская</a:t>
                      </a:r>
                      <a:r>
                        <a:rPr lang="ru-RU" sz="800" dirty="0" smtClean="0"/>
                        <a:t>, </a:t>
                      </a:r>
                      <a:r>
                        <a:rPr lang="ru-RU" sz="800" dirty="0" err="1" smtClean="0"/>
                        <a:t>ул.Красной</a:t>
                      </a:r>
                      <a:r>
                        <a:rPr lang="ru-RU" sz="800" dirty="0" smtClean="0"/>
                        <a:t> звезды в </a:t>
                      </a:r>
                      <a:r>
                        <a:rPr lang="ru-RU" sz="800" dirty="0" err="1" smtClean="0"/>
                        <a:t>г.Усть</a:t>
                      </a:r>
                      <a:r>
                        <a:rPr lang="ru-RU" sz="800" dirty="0" smtClean="0"/>
                        <a:t>-Куте Иркутской области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9 706,6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194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Оценка технического состояния автомобильных дорог общего пользования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1 697,0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260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Обследование мостовых сооружений и путепроводов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1 517,0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1 517,0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969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Реконструкция моста через </a:t>
                      </a:r>
                      <a:r>
                        <a:rPr lang="ru-RU" sz="800" dirty="0" err="1" smtClean="0"/>
                        <a:t>р.Кута</a:t>
                      </a:r>
                      <a:r>
                        <a:rPr lang="ru-RU" sz="800" dirty="0" smtClean="0"/>
                        <a:t> в </a:t>
                      </a:r>
                      <a:r>
                        <a:rPr lang="ru-RU" sz="800" dirty="0" err="1" smtClean="0"/>
                        <a:t>г.Усть</a:t>
                      </a:r>
                      <a:r>
                        <a:rPr lang="ru-RU" sz="800" dirty="0" smtClean="0"/>
                        <a:t>-Кут на автомобильной дороге "Усть-Кут - Омолой" Иркутской области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21 933,9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646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1 000,0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3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62956"/>
            <a:ext cx="7354381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Усть-Кутского муниципального образования (городского поселения) «Развитие автомобильного пассажирского транспорта общего пользования на территории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22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-202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6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годы»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778433"/>
              </p:ext>
            </p:extLst>
          </p:nvPr>
        </p:nvGraphicFramePr>
        <p:xfrm>
          <a:off x="1907704" y="3140968"/>
          <a:ext cx="4914591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762639"/>
              </p:ext>
            </p:extLst>
          </p:nvPr>
        </p:nvGraphicFramePr>
        <p:xfrm>
          <a:off x="395536" y="1628800"/>
          <a:ext cx="8352927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1008112"/>
                <a:gridCol w="720080"/>
                <a:gridCol w="720080"/>
                <a:gridCol w="864095"/>
              </a:tblGrid>
              <a:tr h="43485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3488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автобусов для пассажирских перевозок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3 800,0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 аукциона на право заключения муниципального контракта на выполнение работ, связанных с осуществлением регулярных перевозок пассажиров и багажа автобусом по регулируемым тарифам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15 609,2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16 580,6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17 250,0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17 950,0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90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404664"/>
            <a:ext cx="7354381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"Развитие и поддержка физических лиц, не являющихся индивидуальными предпринимателями и применяющих специальный налоговый режим "Налог на профессиональный доход", а также субъектов малого и среднего предпринимательства на территории Усть-Кутского муниципального образования (городского поселения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на 2022-2026 годы"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290191"/>
              </p:ext>
            </p:extLst>
          </p:nvPr>
        </p:nvGraphicFramePr>
        <p:xfrm>
          <a:off x="2051720" y="3573016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947870"/>
              </p:ext>
            </p:extLst>
          </p:nvPr>
        </p:nvGraphicFramePr>
        <p:xfrm>
          <a:off x="467544" y="1916832"/>
          <a:ext cx="8208912" cy="1569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9"/>
                <a:gridCol w="936104"/>
                <a:gridCol w="720080"/>
                <a:gridCol w="792088"/>
                <a:gridCol w="720081"/>
              </a:tblGrid>
              <a:tr h="52330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2330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Субсидии на возмещение недополученных доходов и (или) возмещение фактически понесенных затрат в связи с производством (реализацией) товаров, выполнением работ, оказанием услуг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en-US" sz="800" dirty="0" smtClean="0"/>
                        <a:t>5</a:t>
                      </a:r>
                      <a:r>
                        <a:rPr lang="ru-RU" sz="800" dirty="0" smtClean="0"/>
                        <a:t>0</a:t>
                      </a:r>
                      <a:r>
                        <a:rPr lang="en-US" sz="800" dirty="0" smtClean="0"/>
                        <a:t>0</a:t>
                      </a:r>
                      <a:r>
                        <a:rPr lang="ru-RU" sz="800" dirty="0" smtClean="0"/>
                        <a:t>,</a:t>
                      </a:r>
                      <a:r>
                        <a:rPr lang="en-US" sz="800" dirty="0" smtClean="0"/>
                        <a:t>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ru-RU" sz="800" dirty="0" smtClean="0"/>
                        <a:t>75</a:t>
                      </a:r>
                      <a:r>
                        <a:rPr lang="en-US" sz="800" dirty="0" smtClean="0"/>
                        <a:t>0</a:t>
                      </a:r>
                      <a:r>
                        <a:rPr lang="ru-RU" sz="800" dirty="0" smtClean="0"/>
                        <a:t>,</a:t>
                      </a:r>
                      <a:r>
                        <a:rPr lang="en-US" sz="800" dirty="0" smtClean="0"/>
                        <a:t>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ru-RU" sz="800" dirty="0" smtClean="0"/>
                        <a:t>750,0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ru-RU" sz="800" dirty="0" smtClean="0"/>
                        <a:t>750,0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2330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100,0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07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48680"/>
            <a:ext cx="7354381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«Профилактика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экстремизма и терроризма на территории муниципального образования «город Усть-Кут»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2020-2024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152469"/>
              </p:ext>
            </p:extLst>
          </p:nvPr>
        </p:nvGraphicFramePr>
        <p:xfrm>
          <a:off x="1835696" y="3501008"/>
          <a:ext cx="5418647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049596"/>
              </p:ext>
            </p:extLst>
          </p:nvPr>
        </p:nvGraphicFramePr>
        <p:xfrm>
          <a:off x="395536" y="1628801"/>
          <a:ext cx="8352927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008112"/>
                <a:gridCol w="720080"/>
                <a:gridCol w="720080"/>
                <a:gridCol w="792087"/>
              </a:tblGrid>
              <a:tr h="50391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750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 эксплуатационно-технического обслуживания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11,1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874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Изготовление и распространение информационных материалов по профилактике экстремизма и терроризма для населения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28,0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35,7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35,7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02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891" y="404664"/>
            <a:ext cx="7282373" cy="770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«Обеспечение первичных мер пожарной безопасности на территории Усть-Кутского муниципального образования (городского поселения) на 20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-2026 годы»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069720"/>
              </p:ext>
            </p:extLst>
          </p:nvPr>
        </p:nvGraphicFramePr>
        <p:xfrm>
          <a:off x="2195736" y="3861048"/>
          <a:ext cx="4914591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186806"/>
              </p:ext>
            </p:extLst>
          </p:nvPr>
        </p:nvGraphicFramePr>
        <p:xfrm>
          <a:off x="467544" y="1340768"/>
          <a:ext cx="8208912" cy="2206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512168"/>
                <a:gridCol w="792088"/>
                <a:gridCol w="792088"/>
                <a:gridCol w="720080"/>
              </a:tblGrid>
              <a:tr h="35886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                 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4924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Опашка населенных пунктов: -создание новых противопожарных минерализованных полос в границах лесных участков с населенными пунктами (в пос. </a:t>
                      </a:r>
                      <a:r>
                        <a:rPr lang="ru-RU" sz="800" dirty="0" err="1" smtClean="0"/>
                        <a:t>Зыряновка</a:t>
                      </a:r>
                      <a:r>
                        <a:rPr lang="ru-RU" sz="800" dirty="0" smtClean="0"/>
                        <a:t> и </a:t>
                      </a:r>
                      <a:r>
                        <a:rPr lang="ru-RU" sz="800" dirty="0" err="1" smtClean="0"/>
                        <a:t>Севергео</a:t>
                      </a:r>
                      <a:r>
                        <a:rPr lang="ru-RU" sz="800" dirty="0" smtClean="0"/>
                        <a:t>); Обновление минерализованных полос в границах лесных участков с населенными пунктами (в пос. старый </a:t>
                      </a:r>
                      <a:r>
                        <a:rPr lang="ru-RU" sz="800" dirty="0" err="1" smtClean="0"/>
                        <a:t>РЭБ</a:t>
                      </a:r>
                      <a:r>
                        <a:rPr lang="ru-RU" sz="800" dirty="0" smtClean="0"/>
                        <a:t>, пос. Светлый на </a:t>
                      </a:r>
                      <a:r>
                        <a:rPr lang="ru-RU" sz="800" dirty="0" err="1" smtClean="0"/>
                        <a:t>Бирюсинке</a:t>
                      </a:r>
                      <a:r>
                        <a:rPr lang="ru-RU" sz="800" dirty="0" smtClean="0"/>
                        <a:t>, Кирзавод и в районе </a:t>
                      </a:r>
                      <a:r>
                        <a:rPr lang="ru-RU" sz="800" dirty="0" err="1" smtClean="0"/>
                        <a:t>Мостоотряд</a:t>
                      </a:r>
                      <a:r>
                        <a:rPr lang="ru-RU" sz="800" dirty="0" smtClean="0"/>
                        <a:t>.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172,9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272,5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284,0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296,0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3056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Выкос сухой травы на пустырях и заброшенных участках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35,0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50,0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50,0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50,0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2488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Приобретение противопожарного инвентаря и оборудования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639,9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5240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Мероприятия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 smtClean="0">
                        <a:effectLst/>
                        <a:latin typeface="Arial Cyr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1264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Устройство и обновление информационных стендов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31,5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37,2</a:t>
                      </a:r>
                      <a:endParaRPr lang="ru-RU" sz="800" dirty="0"/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37,2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37,2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14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332656"/>
            <a:ext cx="7354381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«Модернизация объектов коммунальной инфраструктуры Усть-Кутского муниципального образования (городского поселения)»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2017-2025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632401"/>
              </p:ext>
            </p:extLst>
          </p:nvPr>
        </p:nvGraphicFramePr>
        <p:xfrm>
          <a:off x="2195736" y="4725144"/>
          <a:ext cx="4914591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891084"/>
              </p:ext>
            </p:extLst>
          </p:nvPr>
        </p:nvGraphicFramePr>
        <p:xfrm>
          <a:off x="313964" y="980728"/>
          <a:ext cx="8416219" cy="34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143411"/>
                <a:gridCol w="720080"/>
                <a:gridCol w="720080"/>
                <a:gridCol w="720080"/>
              </a:tblGrid>
              <a:tr h="43970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803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Зачистка неиспользуемых резервуаров для хранения нефтяного топлива, транспортировка и утилизация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9 205,2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12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Разработка проектной документации по объекту: "Капитальный ремонт инженерных сетей пос. Курорт, </a:t>
                      </a:r>
                      <a:r>
                        <a:rPr lang="ru-RU" sz="800" dirty="0" err="1" smtClean="0"/>
                        <a:t>г.Усть</a:t>
                      </a:r>
                      <a:r>
                        <a:rPr lang="ru-RU" sz="800" dirty="0" smtClean="0"/>
                        <a:t>-Кут"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2 000,0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788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Устройство наружной канализации по адресу: ул. Володарского д.87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798,8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Демонтаж здания котельной по адресу: </a:t>
                      </a:r>
                      <a:r>
                        <a:rPr lang="ru-RU" sz="800" dirty="0" err="1" smtClean="0"/>
                        <a:t>г.Усть</a:t>
                      </a:r>
                      <a:r>
                        <a:rPr lang="ru-RU" sz="800" dirty="0" smtClean="0"/>
                        <a:t>-Кут, ул. Пушкина 101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r>
                        <a:rPr lang="ru-RU" sz="800" baseline="0" dirty="0" smtClean="0"/>
                        <a:t> 667,4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Увеличение стоимости горюче-смазочных материалов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2 394,6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Оплата текущего ремонта оборудования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1 746,0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2 000,0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Котельная на биотопливе в районе п. </a:t>
                      </a:r>
                      <a:r>
                        <a:rPr lang="ru-RU" sz="800" dirty="0" err="1" smtClean="0"/>
                        <a:t>РЭБ</a:t>
                      </a:r>
                      <a:r>
                        <a:rPr lang="ru-RU" sz="800" dirty="0" smtClean="0"/>
                        <a:t> </a:t>
                      </a:r>
                      <a:r>
                        <a:rPr lang="ru-RU" sz="800" dirty="0" err="1" smtClean="0"/>
                        <a:t>г.Усть</a:t>
                      </a:r>
                      <a:r>
                        <a:rPr lang="ru-RU" sz="800" dirty="0" smtClean="0"/>
                        <a:t>-Кут (в т.ч. средства местного, </a:t>
                      </a:r>
                      <a:r>
                        <a:rPr lang="ru-RU" sz="800" baseline="0" dirty="0" smtClean="0"/>
                        <a:t>областного и федерального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290 341,4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289 545,5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11 600,8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Комплексные очистные сооружения в районе п. </a:t>
                      </a:r>
                      <a:r>
                        <a:rPr lang="ru-RU" sz="800" dirty="0" err="1" smtClean="0"/>
                        <a:t>РЭБ</a:t>
                      </a:r>
                      <a:r>
                        <a:rPr lang="ru-RU" sz="800" dirty="0" smtClean="0"/>
                        <a:t>  </a:t>
                      </a:r>
                      <a:r>
                        <a:rPr lang="ru-RU" sz="800" dirty="0" err="1" smtClean="0"/>
                        <a:t>г.Усть</a:t>
                      </a:r>
                      <a:r>
                        <a:rPr lang="ru-RU" sz="800" dirty="0" smtClean="0"/>
                        <a:t>-Кут (в т.ч. средства местного, </a:t>
                      </a:r>
                      <a:r>
                        <a:rPr lang="ru-RU" sz="800" baseline="0" dirty="0" smtClean="0"/>
                        <a:t>областного и федерального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407 903,6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407 228,2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506 366,3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89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Строительство водозабора и водовода в районе п. РЭБ  </a:t>
                      </a:r>
                      <a:r>
                        <a:rPr lang="ru-RU" sz="800" dirty="0" err="1" smtClean="0"/>
                        <a:t>г.Усть</a:t>
                      </a:r>
                      <a:r>
                        <a:rPr lang="ru-RU" sz="800" dirty="0" smtClean="0"/>
                        <a:t>-Кут 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1 732,3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51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Проведение проектно-изыскательских работ в целях строительства объектов теплоснабжения, использующих газ в качестве основного вида топлива, реконструкции и (или) модернизации объектов теплоснабжения в целях перевода на газ в качестве основного вида топлива</a:t>
                      </a:r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5 814,0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79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392883"/>
            <a:ext cx="7138357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«Благоустройство и обеспечение экологической безопасности на территории муниципального образования «город Усть-Кут»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-202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6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886722"/>
              </p:ext>
            </p:extLst>
          </p:nvPr>
        </p:nvGraphicFramePr>
        <p:xfrm>
          <a:off x="2051720" y="4581128"/>
          <a:ext cx="4914591" cy="185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442889"/>
              </p:ext>
            </p:extLst>
          </p:nvPr>
        </p:nvGraphicFramePr>
        <p:xfrm>
          <a:off x="331104" y="990998"/>
          <a:ext cx="8352928" cy="3470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080120"/>
                <a:gridCol w="720080"/>
                <a:gridCol w="720080"/>
                <a:gridCol w="720080"/>
              </a:tblGrid>
              <a:tr h="42177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1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Благоустройство общественных территорий,</a:t>
                      </a:r>
                      <a:r>
                        <a:rPr lang="ru-RU" sz="800" baseline="0" dirty="0" smtClean="0"/>
                        <a:t> о</a:t>
                      </a:r>
                      <a:r>
                        <a:rPr lang="ru-RU" sz="800" dirty="0" smtClean="0"/>
                        <a:t>зеленение и содержание зеленых насаждений, обрезка деревьев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3 671,6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6 430,5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6 857,6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6 991,9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279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Приобретение ,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ремонт, прочие работы, услуги при установке малых архитектурных форм (детского игрового и спортивного оборудования)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5 296,2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3 731,1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4 491,8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4 667,5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749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Уборка мест общего пользования, несанкционированных свалок, обустройство, содержание площадок и мест </a:t>
                      </a:r>
                      <a:r>
                        <a:rPr lang="ru-RU" sz="800" dirty="0" err="1" smtClean="0"/>
                        <a:t>ТКО</a:t>
                      </a:r>
                      <a:r>
                        <a:rPr lang="ru-RU" sz="800" dirty="0" smtClean="0"/>
                        <a:t>, приобретение металлических контейнеров для накопления </a:t>
                      </a:r>
                      <a:r>
                        <a:rPr lang="ru-RU" sz="800" dirty="0" err="1" smtClean="0"/>
                        <a:t>ТКО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ru-RU" sz="800" baseline="0" dirty="0" smtClean="0"/>
                        <a:t>и </a:t>
                      </a:r>
                      <a:r>
                        <a:rPr lang="ru-RU" sz="800" dirty="0" smtClean="0"/>
                        <a:t>металлических бункеров для установки на Новом кладбище, утилизация (захоронение) </a:t>
                      </a:r>
                      <a:r>
                        <a:rPr lang="ru-RU" sz="800" dirty="0" err="1" smtClean="0"/>
                        <a:t>ТКО</a:t>
                      </a:r>
                      <a:r>
                        <a:rPr lang="ru-RU" sz="800" dirty="0" smtClean="0"/>
                        <a:t> на полигоне в период проведения санитарного месячника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12 033,3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16 730,2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31 296,5</a:t>
                      </a:r>
                    </a:p>
                    <a:p>
                      <a:pPr algn="ctr"/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41 480,8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480">
                <a:tc>
                  <a:txBody>
                    <a:bodyPr/>
                    <a:lstStyle/>
                    <a:p>
                      <a:pPr algn="l"/>
                      <a:r>
                        <a:rPr lang="ru-RU" sz="800" baseline="0" dirty="0" smtClean="0"/>
                        <a:t>Содержание лестниц, обустройство, ремонт лестниц и тротуаров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5 431,8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9 733,6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17 099,2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17 703,2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3144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Текущий ремонт памятников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712,3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168,1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174,9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181,8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816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Монтаж и украшение новогодних елок, горок , приобретение игрушек на новогоднюю ель, песка для песочниц, уличной парковой мебели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4 110,5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2 715,7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2 963,8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3 232,4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Ремонт канализационных сетей (септиков), устройство, ремонт общественных туалетов, выгребных ям, очистка русла ручья от бытовых и коммунальных отходов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728,8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1 046,3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1 484,0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1 543,3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297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Содержание кладбищ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3 799,8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6 136,8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7 422,3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7 719,2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4297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Ремонт дорог на городском кладбище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8 743,0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54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Ремонт сквера у стадиона "Водник"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3 345,7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28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34964"/>
            <a:ext cx="6624736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«Энергосбережение и повышение энергетической эффективности в муниципальном образовании «город Усть-Кут»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2021-2025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848518"/>
              </p:ext>
            </p:extLst>
          </p:nvPr>
        </p:nvGraphicFramePr>
        <p:xfrm>
          <a:off x="2051720" y="3933056"/>
          <a:ext cx="532859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109114"/>
              </p:ext>
            </p:extLst>
          </p:nvPr>
        </p:nvGraphicFramePr>
        <p:xfrm>
          <a:off x="611560" y="1425333"/>
          <a:ext cx="7992888" cy="2479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080120"/>
                <a:gridCol w="930418"/>
                <a:gridCol w="757347"/>
                <a:gridCol w="832515"/>
              </a:tblGrid>
              <a:tr h="24005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425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Строительство </a:t>
                      </a:r>
                      <a:r>
                        <a:rPr lang="ru-RU" sz="800" dirty="0" err="1" smtClean="0"/>
                        <a:t>ПС</a:t>
                      </a:r>
                      <a:r>
                        <a:rPr lang="ru-RU" sz="800" dirty="0" smtClean="0"/>
                        <a:t> 35/6 </a:t>
                      </a:r>
                      <a:r>
                        <a:rPr lang="ru-RU" sz="800" dirty="0" err="1" smtClean="0"/>
                        <a:t>кВ</a:t>
                      </a:r>
                      <a:r>
                        <a:rPr lang="ru-RU" sz="800" dirty="0" smtClean="0"/>
                        <a:t>, ЛЭП 35 </a:t>
                      </a:r>
                      <a:r>
                        <a:rPr lang="ru-RU" sz="800" dirty="0" err="1" smtClean="0"/>
                        <a:t>кВ</a:t>
                      </a:r>
                      <a:r>
                        <a:rPr lang="ru-RU" sz="800" dirty="0" smtClean="0"/>
                        <a:t> в районе п. </a:t>
                      </a:r>
                      <a:r>
                        <a:rPr lang="ru-RU" sz="800" dirty="0" err="1" smtClean="0"/>
                        <a:t>РЭБ</a:t>
                      </a:r>
                      <a:r>
                        <a:rPr lang="ru-RU" sz="800" dirty="0" smtClean="0"/>
                        <a:t> г. Усть-Кут (в т.ч. средства местного, </a:t>
                      </a:r>
                      <a:r>
                        <a:rPr lang="ru-RU" sz="800" baseline="0" dirty="0" smtClean="0"/>
                        <a:t>районного и областного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112 708,1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110 391,5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58 779,2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5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Ремонтно-восстановительные работы уличного и дворового освещения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11 498,6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2 327,1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6 580,2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6 843,4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207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Техническое обслуживание распределителей электрических сетей улиц Щусева, Грибоедова, </a:t>
                      </a:r>
                      <a:r>
                        <a:rPr lang="ru-RU" sz="800" dirty="0" err="1" smtClean="0"/>
                        <a:t>пос.Бирюсинка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2 286,1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3 963,0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4 121,5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4 286,4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5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Сервисное обслуживание уличного освещения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5 941,5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8 986,4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12 000,0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18</a:t>
                      </a:r>
                      <a:r>
                        <a:rPr lang="ru-RU" sz="800" b="0" i="0" u="none" strike="noStrike" baseline="0" dirty="0" smtClean="0">
                          <a:effectLst/>
                          <a:latin typeface="Arial Cyr"/>
                        </a:rPr>
                        <a:t> 000,0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5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Потребление электроэнергии уличным освещением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5 039,2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 Cyr"/>
                        </a:rPr>
                        <a:t>4 </a:t>
                      </a:r>
                      <a:r>
                        <a:rPr lang="ru-RU" sz="800" b="0" i="0" u="none" strike="noStrike" baseline="0" dirty="0" smtClean="0">
                          <a:effectLst/>
                          <a:latin typeface="Arial Cyr"/>
                        </a:rPr>
                        <a:t> 792,3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4 984,1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5 183,4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010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100,0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5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Муниципальная программа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Формирование современной городской среды Усть-Кутского муниципального образования (городского поселения)» на 2018-2024 годы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782495"/>
              </p:ext>
            </p:extLst>
          </p:nvPr>
        </p:nvGraphicFramePr>
        <p:xfrm>
          <a:off x="2051720" y="4077072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659301"/>
              </p:ext>
            </p:extLst>
          </p:nvPr>
        </p:nvGraphicFramePr>
        <p:xfrm>
          <a:off x="467544" y="1441329"/>
          <a:ext cx="8208912" cy="2585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512168"/>
                <a:gridCol w="792088"/>
                <a:gridCol w="792088"/>
                <a:gridCol w="720080"/>
              </a:tblGrid>
              <a:tr h="33148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н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709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Организация и подготовка проведения рейтингового голосования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14,5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31,0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31,0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709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Прочие баннеры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10,9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08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Благоустройство дворовых территорий многоквартирных домов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30 325,4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2 100,0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Благоустройство общественных территорий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31</a:t>
                      </a:r>
                      <a:r>
                        <a:rPr lang="ru-RU" sz="800" baseline="0" dirty="0" smtClean="0"/>
                        <a:t> 685,4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75 604,2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1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Мероприятия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 (в т.ч. средства местного бюджета, ожидаются</a:t>
                      </a:r>
                      <a:r>
                        <a:rPr lang="ru-RU" sz="800" baseline="0" dirty="0" smtClean="0"/>
                        <a:t> дополнительные средства областного и федерального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101 407,0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10 315,6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1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Расходы на капитальный ремонт фасада здания ДК Речники, а также расходы по разработке проектно-сметной документации, экспертизы проектно-сметной документации на капитальный ремонт фасада здания ДК Речники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11 117,4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906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Выгнутая вверх стрелка 22"/>
          <p:cNvSpPr/>
          <p:nvPr/>
        </p:nvSpPr>
        <p:spPr>
          <a:xfrm>
            <a:off x="827583" y="2708920"/>
            <a:ext cx="7488831" cy="864096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5040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муниципальный бюджет?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11560" y="1052736"/>
            <a:ext cx="7992888" cy="9694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Муниципальный бюджет – это форма образования и расходования денежных средств, предназначенных для финансового обеспечения задач и функций органов местного самоуправления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87624" y="2132856"/>
            <a:ext cx="2736304" cy="36400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ДОХОДЫ бюджета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88024" y="2132856"/>
            <a:ext cx="2736304" cy="36400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РАСХОДЫ бюджета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1" name="Текст 6"/>
          <p:cNvSpPr txBox="1">
            <a:spLocks/>
          </p:cNvSpPr>
          <p:nvPr/>
        </p:nvSpPr>
        <p:spPr>
          <a:xfrm>
            <a:off x="683568" y="5888503"/>
            <a:ext cx="7992888" cy="5078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18872" tIns="0" anchor="t">
            <a:spAutoFit/>
          </a:bodyPr>
          <a:lstStyle/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ДЕФИЦИТ</a:t>
            </a:r>
            <a:r>
              <a:rPr kumimoji="0" lang="ru-RU" sz="1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бюджета – превышение расходов бюджета над его доходами</a:t>
            </a: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ПРОФИЦИТ</a:t>
            </a:r>
            <a:r>
              <a:rPr lang="ru-RU" sz="15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бюджета – превышение доходов бюджета над его расходами</a:t>
            </a:r>
            <a:endParaRPr kumimoji="0" lang="ru-RU" sz="15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350212" y="3124200"/>
            <a:ext cx="2411127" cy="2520280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оступающие в бюджет денежные средства (налоги юридических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32040" y="3052192"/>
            <a:ext cx="2448272" cy="259228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направляемые из бюджета денежные средства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(финансовое обеспечение социальных обязательств муниципальных учреждений,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дорожное хозяйство, ЖКХ  и транспорт,  капитальное строительство и др.)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Выгнутая вниз стрелка 21"/>
          <p:cNvSpPr/>
          <p:nvPr/>
        </p:nvSpPr>
        <p:spPr>
          <a:xfrm>
            <a:off x="899592" y="4797490"/>
            <a:ext cx="7416823" cy="756304"/>
          </a:xfrm>
          <a:prstGeom prst="curvedUpArrow">
            <a:avLst>
              <a:gd name="adj1" fmla="val 0"/>
              <a:gd name="adj2" fmla="val 50000"/>
              <a:gd name="adj3" fmla="val 3665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404664"/>
            <a:ext cx="7354381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Переселение граждан из жилых помещений, расположенных в зоне Байкало-Амурской магистрали, признанных непригодными для проживания, и (или) жилых помещений с высоким уровнем износа (более 70 процентов) на территории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2018-2025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годы»</a:t>
            </a:r>
            <a:b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576576"/>
              </p:ext>
            </p:extLst>
          </p:nvPr>
        </p:nvGraphicFramePr>
        <p:xfrm>
          <a:off x="1907704" y="3429000"/>
          <a:ext cx="554461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547034"/>
              </p:ext>
            </p:extLst>
          </p:nvPr>
        </p:nvGraphicFramePr>
        <p:xfrm>
          <a:off x="395536" y="1628800"/>
          <a:ext cx="8352927" cy="1717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008112"/>
                <a:gridCol w="720080"/>
                <a:gridCol w="720080"/>
                <a:gridCol w="792087"/>
              </a:tblGrid>
              <a:tr h="52330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677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Разработка и экспертиза </a:t>
                      </a:r>
                      <a:r>
                        <a:rPr lang="ru-RU" sz="800" dirty="0" err="1" smtClean="0"/>
                        <a:t>ПСД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16 900,0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079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переселению</a:t>
                      </a:r>
                      <a:r>
                        <a:rPr lang="ru-RU" sz="800" baseline="0" dirty="0" smtClean="0"/>
                        <a:t> граждан из ветхого и аварийного жилья в зоне Байкало-Амурской магистрали (в т.ч. за счет средств местного, областного и федерального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96 532,1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135 970,3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40 640,8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104 456,1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330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обеспечению жильем граждан, проживающих в жилых помещениях, признанных непригодными для проживания, расположенных в зоне БАМа (в т.ч. за счет средств местного и областного бюджетов)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194 541,6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</a:t>
                      </a:r>
                    </a:p>
                    <a:p>
                      <a:pPr algn="ctr"/>
                      <a:r>
                        <a:rPr lang="ru-RU" sz="800" dirty="0" smtClean="0"/>
                        <a:t>320 637,9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347 266,3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347 266,3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02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Муниципальная программа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муниципального образования (городского поселения) «Молодежная политика. Приоритеты, перспективы развития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2020-2024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481475"/>
              </p:ext>
            </p:extLst>
          </p:nvPr>
        </p:nvGraphicFramePr>
        <p:xfrm>
          <a:off x="2267744" y="3429000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095229"/>
              </p:ext>
            </p:extLst>
          </p:nvPr>
        </p:nvGraphicFramePr>
        <p:xfrm>
          <a:off x="467544" y="1772816"/>
          <a:ext cx="8208912" cy="153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512168"/>
                <a:gridCol w="792088"/>
                <a:gridCol w="792088"/>
                <a:gridCol w="720080"/>
              </a:tblGrid>
              <a:tr h="5064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                 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565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Участие молодёжи в региональных, федеральных, международных мероприятий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250,0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250,0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840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</a:t>
                      </a:r>
                      <a:r>
                        <a:rPr lang="ru-RU" sz="800" baseline="0" dirty="0" smtClean="0"/>
                        <a:t>  цикла  мероприятий по приоритетным направлениям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1400,0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1 200,0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1 200,0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840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200,0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81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Муниципальная программа  Усть-Кутского муниципального образования (городского поселения) «Молодым семьям города Усть-Кута – доступное жилье»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2020-202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5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777823"/>
              </p:ext>
            </p:extLst>
          </p:nvPr>
        </p:nvGraphicFramePr>
        <p:xfrm>
          <a:off x="2123728" y="3068960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410463"/>
              </p:ext>
            </p:extLst>
          </p:nvPr>
        </p:nvGraphicFramePr>
        <p:xfrm>
          <a:off x="467544" y="1556792"/>
          <a:ext cx="8208912" cy="134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512168"/>
                <a:gridCol w="792088"/>
                <a:gridCol w="792088"/>
                <a:gridCol w="720080"/>
              </a:tblGrid>
              <a:tr h="5064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                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160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Реализация мероприятий по обеспечению жильем молодых семей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r>
                        <a:rPr lang="en-US" sz="800" dirty="0" smtClean="0"/>
                        <a:t>3</a:t>
                      </a:r>
                      <a:r>
                        <a:rPr lang="ru-RU" sz="800" dirty="0" smtClean="0"/>
                        <a:t> </a:t>
                      </a:r>
                      <a:r>
                        <a:rPr lang="en-US" sz="800" dirty="0" smtClean="0"/>
                        <a:t>858</a:t>
                      </a:r>
                      <a:r>
                        <a:rPr lang="ru-RU" sz="800" dirty="0" smtClean="0"/>
                        <a:t>,</a:t>
                      </a:r>
                      <a:r>
                        <a:rPr lang="en-US" sz="800" dirty="0" smtClean="0"/>
                        <a:t>9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3 </a:t>
                      </a:r>
                      <a:r>
                        <a:rPr lang="en-US" sz="800" dirty="0" smtClean="0"/>
                        <a:t>6</a:t>
                      </a:r>
                      <a:r>
                        <a:rPr lang="ru-RU" sz="800" dirty="0" smtClean="0"/>
                        <a:t>00,0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</a:t>
                      </a:r>
                      <a:r>
                        <a:rPr lang="ru-RU" sz="800" dirty="0" smtClean="0"/>
                        <a:t> </a:t>
                      </a:r>
                      <a:r>
                        <a:rPr lang="en-US" sz="800" dirty="0" smtClean="0"/>
                        <a:t>5</a:t>
                      </a:r>
                      <a:r>
                        <a:rPr lang="ru-RU" sz="800" dirty="0" smtClean="0"/>
                        <a:t>00,0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5</a:t>
                      </a:r>
                      <a:r>
                        <a:rPr lang="ru-RU" sz="800" dirty="0" smtClean="0"/>
                        <a:t> </a:t>
                      </a:r>
                      <a:r>
                        <a:rPr lang="en-US" sz="800" dirty="0" smtClean="0"/>
                        <a:t>0</a:t>
                      </a:r>
                      <a:r>
                        <a:rPr lang="ru-RU" sz="800" dirty="0" smtClean="0"/>
                        <a:t>00,0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160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Реализация мероприятий по улучшению жилищных условий молодых семей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92,5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08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Муниципальная программа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Усть-Кутского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муниципального образования (городского поселения) «Поддержка социально ориентированных некоммерческих организаций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2020-202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4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годы»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803048"/>
              </p:ext>
            </p:extLst>
          </p:nvPr>
        </p:nvGraphicFramePr>
        <p:xfrm>
          <a:off x="2195736" y="3573016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301299"/>
              </p:ext>
            </p:extLst>
          </p:nvPr>
        </p:nvGraphicFramePr>
        <p:xfrm>
          <a:off x="467544" y="1916832"/>
          <a:ext cx="8208912" cy="1423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512168"/>
                <a:gridCol w="792088"/>
                <a:gridCol w="792088"/>
                <a:gridCol w="720080"/>
              </a:tblGrid>
              <a:tr h="5064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                 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13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/>
                        <a:t>Молодежная политика. </a:t>
                      </a:r>
                      <a:r>
                        <a:rPr lang="ru-RU" sz="800" dirty="0" smtClean="0"/>
                        <a:t>Реализация проекта «Мы за чистый</a:t>
                      </a:r>
                      <a:r>
                        <a:rPr lang="ru-RU" sz="800" baseline="0" dirty="0" smtClean="0"/>
                        <a:t> город»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180,0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36</a:t>
                      </a: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36</a:t>
                      </a: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6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Физическая культура</a:t>
                      </a:r>
                      <a:r>
                        <a:rPr lang="en-US" sz="800" dirty="0" smtClean="0"/>
                        <a:t> </a:t>
                      </a:r>
                      <a:r>
                        <a:rPr lang="ru-RU" sz="800" dirty="0" smtClean="0"/>
                        <a:t>и</a:t>
                      </a:r>
                      <a:r>
                        <a:rPr lang="ru-RU" sz="800" baseline="0" dirty="0" smtClean="0"/>
                        <a:t> д</a:t>
                      </a:r>
                      <a:r>
                        <a:rPr lang="ru-RU" sz="800" dirty="0" smtClean="0"/>
                        <a:t>ругие вопросы в области социальной политики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90,0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20</a:t>
                      </a: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20</a:t>
                      </a: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160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/>
                        <a:t>Мероприятия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Arial Cyr"/>
                        </a:rPr>
                        <a:t>50</a:t>
                      </a:r>
                      <a:r>
                        <a:rPr lang="ru-RU" sz="800" b="0" i="0" u="none" strike="noStrike" dirty="0" smtClean="0">
                          <a:effectLst/>
                          <a:latin typeface="Arial Cyr"/>
                        </a:rPr>
                        <a:t>,0</a:t>
                      </a:r>
                      <a:endParaRPr lang="ru-RU" sz="8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51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муниципального образования (городского поселения) "Поддержка территориального общественного самоуправления на территории </a:t>
            </a: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муниципального образования (городского поселения) на 2023-2027 годы"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818019"/>
              </p:ext>
            </p:extLst>
          </p:nvPr>
        </p:nvGraphicFramePr>
        <p:xfrm>
          <a:off x="2123728" y="3140968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623422"/>
              </p:ext>
            </p:extLst>
          </p:nvPr>
        </p:nvGraphicFramePr>
        <p:xfrm>
          <a:off x="467544" y="1772816"/>
          <a:ext cx="8208912" cy="841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512168"/>
                <a:gridCol w="792088"/>
                <a:gridCol w="792088"/>
                <a:gridCol w="720080"/>
              </a:tblGrid>
              <a:tr h="5064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                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709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Безвозмездные перечисления некоммерческим организациям и физическим лицам - производителям товаров, работ и услуг на производство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92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48680"/>
            <a:ext cx="7354381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программа "Формирование доступной среды жизнедеятельности для инвалидов и других маломобильных групп населения в городе Усть-Куте на 2013-2030 гг."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452778"/>
              </p:ext>
            </p:extLst>
          </p:nvPr>
        </p:nvGraphicFramePr>
        <p:xfrm>
          <a:off x="1835696" y="3501008"/>
          <a:ext cx="5418647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258406"/>
              </p:ext>
            </p:extLst>
          </p:nvPr>
        </p:nvGraphicFramePr>
        <p:xfrm>
          <a:off x="395536" y="1628801"/>
          <a:ext cx="8352927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008112"/>
                <a:gridCol w="720080"/>
                <a:gridCol w="720080"/>
                <a:gridCol w="792087"/>
              </a:tblGrid>
              <a:tr h="50391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1.2022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750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Оборудование регулируемых пешеходных переходов пешеходными светофорами со звуковой сигнализацией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281,0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874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Фасадная тактильная вывеска со шрифтом Брайля,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тактильная мнемосхема со шрифтом Брайля, план 1 этажа, тактильная кабинетная табличка , кнопка вызова и знак "кнопка вызова помощи" 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48,6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31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488832" cy="40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83880" cy="6766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Спасибо за внимание</a:t>
            </a:r>
            <a:endParaRPr lang="ru-RU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97152"/>
            <a:ext cx="8352928" cy="17281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Контактная информация</a:t>
            </a:r>
            <a:endParaRPr lang="en-US" sz="24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Комитет экономики </a:t>
            </a:r>
            <a:r>
              <a:rPr lang="ru-RU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 прогнозирования 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администрации Усть-Кутского муниципального образования (городского поселения)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Адрес: г. Усть-Кут,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Ул. Володарского, д. 69, каб.312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Тел.: 8 (39565) 6-04-32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Электронный адрес: </a:t>
            </a:r>
            <a:r>
              <a:rPr lang="en-US" u="sng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mogorfu@yandex.ru</a:t>
            </a:r>
            <a:endParaRPr lang="ru-RU" u="sng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949280"/>
            <a:ext cx="8183880" cy="460632"/>
          </a:xfrm>
          <a:prstGeom prst="rect">
            <a:avLst/>
          </a:prstGeom>
        </p:spPr>
        <p:txBody>
          <a:bodyPr vert="horz" lIns="9144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06439137"/>
              </p:ext>
            </p:extLst>
          </p:nvPr>
        </p:nvGraphicFramePr>
        <p:xfrm>
          <a:off x="107504" y="1196752"/>
          <a:ext cx="90364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83880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ЭТАПЫ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ПРОЦЕССА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biLevel thresh="75000"/>
            <a:lum bright="-13000" contrast="10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56992"/>
            <a:ext cx="3312368" cy="1253940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2555776" y="1124744"/>
            <a:ext cx="1152128" cy="600164"/>
          </a:xfrm>
          <a:prstGeom prst="wedgeRectCallout">
            <a:avLst>
              <a:gd name="adj1" fmla="val 60572"/>
              <a:gd name="adj2" fmla="val 71736"/>
            </a:avLst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827584" y="1052736"/>
            <a:ext cx="1224136" cy="864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и органы местного самоуправления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03567" y="2392330"/>
            <a:ext cx="1440160" cy="600164"/>
          </a:xfrm>
          <a:prstGeom prst="wedgeRectCallout">
            <a:avLst>
              <a:gd name="adj1" fmla="val 48913"/>
              <a:gd name="adj2" fmla="val 83076"/>
            </a:avLst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511579" y="5250416"/>
            <a:ext cx="1224136" cy="938719"/>
          </a:xfrm>
          <a:prstGeom prst="wedgeRectCallout">
            <a:avLst>
              <a:gd name="adj1" fmla="val 87351"/>
              <a:gd name="adj2" fmla="val 2814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</a:t>
            </a:r>
            <a:r>
              <a:rPr lang="ru-RU" sz="11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3903570" y="4509120"/>
            <a:ext cx="1408868" cy="600164"/>
          </a:xfrm>
          <a:prstGeom prst="wedgeRectCallout">
            <a:avLst>
              <a:gd name="adj1" fmla="val -449"/>
              <a:gd name="adj2" fmla="val 134498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7020272" y="1124744"/>
            <a:ext cx="1235224" cy="938719"/>
          </a:xfrm>
          <a:prstGeom prst="wedgeRectCallout">
            <a:avLst>
              <a:gd name="adj1" fmla="val -41239"/>
              <a:gd name="adj2" fmla="val 101130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7524328" y="2420888"/>
            <a:ext cx="1235224" cy="938719"/>
          </a:xfrm>
          <a:prstGeom prst="wedgeRectCallout">
            <a:avLst>
              <a:gd name="adj1" fmla="val -41937"/>
              <a:gd name="adj2" fmla="val 75399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164288" y="5877272"/>
            <a:ext cx="1440160" cy="600164"/>
          </a:xfrm>
          <a:prstGeom prst="wedgeRectCallout">
            <a:avLst>
              <a:gd name="adj1" fmla="val -53191"/>
              <a:gd name="adj2" fmla="val -151545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912768" cy="105156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На чем основывается </a:t>
            </a:r>
            <a:r>
              <a:rPr lang="ru-RU" dirty="0" smtClean="0">
                <a:solidFill>
                  <a:srgbClr val="0070C0"/>
                </a:solidFill>
              </a:rPr>
              <a:t>бюджет?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 descr="O:\ПРИЕМНАЯ\Усть-Кут - герб(приложение 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299549" cy="1530623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899592" y="1988840"/>
            <a:ext cx="7416824" cy="1440160"/>
          </a:xfrm>
          <a:prstGeom prst="flowChartPunchedTape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2">
                <a:lumMod val="75000"/>
                <a:lumOff val="25000"/>
                <a:alpha val="27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dkEdge">
            <a:bevelT w="19050" h="95250"/>
            <a:bevelB w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Усть-Кутского муниципального образования (городского поселения) составляется ежегодно на три года и основывается на: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4008" y="4221088"/>
            <a:ext cx="1944216" cy="22322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Основных направлениях бюджетной и налоговой политики Усть-Кутского муниципального образования (городского поселения)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>
            <a:stCxn id="5" idx="2"/>
          </p:cNvCxnSpPr>
          <p:nvPr/>
        </p:nvCxnSpPr>
        <p:spPr>
          <a:xfrm flipH="1">
            <a:off x="1619672" y="3284984"/>
            <a:ext cx="298833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</p:cNvCxnSpPr>
          <p:nvPr/>
        </p:nvCxnSpPr>
        <p:spPr>
          <a:xfrm flipH="1">
            <a:off x="3563888" y="3284984"/>
            <a:ext cx="104411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644008" y="3284984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644008" y="3284984"/>
            <a:ext cx="266429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6732240" y="4221088"/>
            <a:ext cx="1944216" cy="22322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Муниципальных программах Усть-Кутского муниципального образования (городского поселения)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555776" y="4293096"/>
            <a:ext cx="1944216" cy="21602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Прогнозе социально-экономического развития Усть-Кутского муниципального образования (городского поселения)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67544" y="4293096"/>
            <a:ext cx="1944216" cy="21602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Положениях послания Президента РФ Федеральному собранию РФ, определяющих бюджетную политику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ДОХОДЫ БЮДЖЕТА ГОРОДА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823427"/>
              </p:ext>
            </p:extLst>
          </p:nvPr>
        </p:nvGraphicFramePr>
        <p:xfrm>
          <a:off x="468313" y="1196975"/>
          <a:ext cx="8183562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3861048"/>
            <a:ext cx="3240361" cy="1224136"/>
          </a:xfrm>
          <a:prstGeom prst="rect">
            <a:avLst/>
          </a:prstGeom>
          <a:solidFill>
            <a:srgbClr val="FFFFDD"/>
          </a:solidFill>
          <a:ln w="25400" cmpd="sng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возмещение вреда причинного автомобильным дорогам, штрафы и иные неналоговые доходы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4048" y="3501008"/>
            <a:ext cx="3456383" cy="1872208"/>
          </a:xfrm>
          <a:prstGeom prst="rect">
            <a:avLst/>
          </a:prstGeom>
          <a:solidFill>
            <a:srgbClr val="FFFFDD"/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/>
          </a:p>
          <a:p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6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6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/>
            <a:r>
              <a:rPr lang="ru-RU" sz="6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акцизы</a:t>
            </a:r>
          </a:p>
          <a:p>
            <a:pPr algn="l"/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государственная пошлина</a:t>
            </a:r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35896" y="5517232"/>
            <a:ext cx="5040560" cy="864096"/>
          </a:xfrm>
          <a:prstGeom prst="rect">
            <a:avLst/>
          </a:prstGeom>
          <a:solidFill>
            <a:srgbClr val="FFFFDD"/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 wrap="square" lIns="36000" tIns="108000" rIns="36000" bIns="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Средства, поступающие из других бюджетов (межбюджетные трансферты), безвозмездные поступления от граждан и юридических лиц</a:t>
            </a:r>
          </a:p>
          <a:p>
            <a:endParaRPr lang="ru-RU" sz="3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ПРИЕМНАЯ\Усть-Кут - герб(приложение 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080119" cy="1272176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1619672" y="548680"/>
          <a:ext cx="70567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2016224" cy="2048236"/>
          </a:xfrm>
          <a:prstGeom prst="rect">
            <a:avLst/>
          </a:prstGeom>
          <a:noFill/>
          <a:ln w="34925">
            <a:noFill/>
          </a:ln>
        </p:spPr>
      </p:pic>
      <p:sp>
        <p:nvSpPr>
          <p:cNvPr id="10" name="Выгнутая влево стрелка 9"/>
          <p:cNvSpPr/>
          <p:nvPr/>
        </p:nvSpPr>
        <p:spPr>
          <a:xfrm>
            <a:off x="2699792" y="1340768"/>
            <a:ext cx="731520" cy="1216152"/>
          </a:xfrm>
          <a:prstGeom prst="curvedRightArrow">
            <a:avLst/>
          </a:prstGeom>
          <a:solidFill>
            <a:srgbClr val="97CB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CBFF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5508104" y="1268760"/>
            <a:ext cx="731520" cy="1216152"/>
          </a:xfrm>
          <a:prstGeom prst="curvedLeftArrow">
            <a:avLst/>
          </a:prstGeom>
          <a:solidFill>
            <a:srgbClr val="97CB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0389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 НАЛОГИ  Усть-Кутского муниципального образования (городского поселения)</a:t>
            </a:r>
            <a:endParaRPr lang="ru-RU" sz="2000" b="1" cap="all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836712"/>
            <a:ext cx="3024336" cy="683921"/>
          </a:xfrm>
          <a:prstGeom prst="rect">
            <a:avLst/>
          </a:prstGeom>
          <a:solidFill>
            <a:srgbClr val="B2CB7F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 100 %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779912" y="836712"/>
            <a:ext cx="1584246" cy="6832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508104" y="836712"/>
            <a:ext cx="3117032" cy="684598"/>
          </a:xfrm>
          <a:prstGeom prst="rect">
            <a:avLst/>
          </a:prstGeom>
          <a:solidFill>
            <a:srgbClr val="FF6161"/>
          </a:solidFill>
          <a:ln w="28575">
            <a:solidFill>
              <a:schemeClr val="tx1"/>
            </a:solidFill>
          </a:ln>
          <a:effectLst>
            <a:outerShdw blurRad="44450" dist="27940" dir="21000000" algn="ctr">
              <a:srgbClr val="00863D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73184197"/>
              </p:ext>
            </p:extLst>
          </p:nvPr>
        </p:nvGraphicFramePr>
        <p:xfrm>
          <a:off x="488231" y="4367188"/>
          <a:ext cx="8136905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395536" y="5949280"/>
            <a:ext cx="2801496" cy="752424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endParaRPr lang="ru-RU" sz="12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2020 – 22 128 882,63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руб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en-US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 –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4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329 295,89 руб.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431312" y="5949280"/>
            <a:ext cx="2656812" cy="75242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2020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–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36 671 314,17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руб.</a:t>
            </a:r>
            <a:endParaRPr lang="ru-RU" sz="12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 – 41 211 061,68 руб.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239624" y="5949280"/>
            <a:ext cx="2495654" cy="75242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1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2020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– 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232 712 828,73 руб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</a:t>
            </a:r>
            <a:r>
              <a:rPr lang="en-US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 – 250 495 457,23 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668066"/>
            <a:ext cx="3672407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кадастровой стоимости объекта налогообложения:</a:t>
            </a:r>
          </a:p>
          <a:p>
            <a:pPr lvl="0" algn="just">
              <a:buFontTx/>
              <a:buChar char="-"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0,1% -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жилой дом, квартира, комната, незавершенное строительство, гараж,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место, 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строение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которого не превышает 50кв. м.  </a:t>
            </a:r>
          </a:p>
          <a:p>
            <a:pPr lvl="0" algn="just">
              <a:buFontTx/>
              <a:buChar char="-"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0,5%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офисы, торговые площади и прочие объекты, включенные в перечень, определяемый в соответствии с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п.7 ст. 378.2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НК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объекты, предусмотренные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абзацем 2 п.10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378.2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РФ, объекты, кадастровая стоимость каждого из которых превышает 300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прочие объекты налогообложения.  </a:t>
            </a:r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1700808"/>
            <a:ext cx="410445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вида земельного участка:</a:t>
            </a:r>
          </a:p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-0,3 %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 отношении земельных участков:</a:t>
            </a:r>
          </a:p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отнесенных к землям сельскохозяйственного назначения, занятых жилищным фондом и объектами инженерной инфраструктуры жилищно-коммунального комплекса или приобретенных (представленных) для жилищного строительства, приобретенных для личного подсобного хозяйства, садоводства, ограниченных в обороте в соответствии с законодательством РФ.</a:t>
            </a:r>
          </a:p>
          <a:p>
            <a:pPr lvl="0"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-1,5 %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 отношении прочих земельных участков.</a:t>
            </a:r>
          </a:p>
          <a:p>
            <a:pPr lvl="0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6575820"/>
              </p:ext>
            </p:extLst>
          </p:nvPr>
        </p:nvGraphicFramePr>
        <p:xfrm>
          <a:off x="3203848" y="1988840"/>
          <a:ext cx="259228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16575820"/>
              </p:ext>
            </p:extLst>
          </p:nvPr>
        </p:nvGraphicFramePr>
        <p:xfrm>
          <a:off x="395536" y="2132856"/>
          <a:ext cx="259228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Овал 17"/>
          <p:cNvSpPr/>
          <p:nvPr/>
        </p:nvSpPr>
        <p:spPr>
          <a:xfrm>
            <a:off x="1475656" y="2636912"/>
            <a:ext cx="936104" cy="93610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100 %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83568" y="2492896"/>
            <a:ext cx="792088" cy="72008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58,75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475656" y="3789040"/>
            <a:ext cx="324036" cy="1042531"/>
          </a:xfrm>
          <a:prstGeom prst="downArrow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5" y="476672"/>
            <a:ext cx="1368151" cy="14043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696744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Куда зачисляются налоги, уплачиваемые гражданами города Усть-Кута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10322607"/>
              </p:ext>
            </p:extLst>
          </p:nvPr>
        </p:nvGraphicFramePr>
        <p:xfrm>
          <a:off x="6012160" y="1844824"/>
          <a:ext cx="266429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9552" y="5517232"/>
            <a:ext cx="1863824" cy="96183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5517232"/>
            <a:ext cx="2016224" cy="96183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5517232"/>
            <a:ext cx="1944216" cy="96183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доходы физических лиц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04248" y="5517232"/>
            <a:ext cx="1800200" cy="96277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Транспортный налог с юридических и физических лиц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 3"/>
          <p:cNvSpPr/>
          <p:nvPr/>
        </p:nvSpPr>
        <p:spPr>
          <a:xfrm>
            <a:off x="395536" y="2204864"/>
            <a:ext cx="2482574" cy="1827565"/>
          </a:xfrm>
          <a:prstGeom prst="funnel">
            <a:avLst/>
          </a:prstGeom>
          <a:blipFill rotWithShape="0">
            <a:blip r:embed="rId18" cstate="print"/>
            <a:stretch>
              <a:fillRect/>
            </a:stretch>
          </a:blipFill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рямоугольник 18"/>
          <p:cNvSpPr/>
          <p:nvPr/>
        </p:nvSpPr>
        <p:spPr>
          <a:xfrm>
            <a:off x="899592" y="5013176"/>
            <a:ext cx="136815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Иркутской области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07904" y="4941168"/>
            <a:ext cx="172819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      Усть-Кутского района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04248" y="5013176"/>
            <a:ext cx="136815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города    Усть-Кута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11814</TotalTime>
  <Words>4057</Words>
  <Application>Microsoft Office PowerPoint</Application>
  <PresentationFormat>Экран (4:3)</PresentationFormat>
  <Paragraphs>1059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Аспект</vt:lpstr>
      <vt:lpstr>Бюджет на 2023 год и на плановый период  2024-2025 годы</vt:lpstr>
      <vt:lpstr>            Что такое «Бюджет для граждан?»             «Бюджет для граждан» познакомит вас с                     положениями основного финансового                  документа муниципального образования                    «город Усть-Кут» – бюджета города, а             именно: бюджет города на 2023 год                и на плановый период 2024 и 2025 годы.</vt:lpstr>
      <vt:lpstr>   Что такое муниципальный бюджет?</vt:lpstr>
      <vt:lpstr>ЭТАПЫ БЮДЖЕТНОГО ПРОЦЕССА</vt:lpstr>
      <vt:lpstr>На чем основывается бюджет?</vt:lpstr>
      <vt:lpstr>ДОХОДЫ БЮДЖЕТА ГОРОДА</vt:lpstr>
      <vt:lpstr>Презентация PowerPoint</vt:lpstr>
      <vt:lpstr>Презентация PowerPoint</vt:lpstr>
      <vt:lpstr>Куда зачисляются налоги, уплачиваемые гражданами города Усть-Кута</vt:lpstr>
      <vt:lpstr>Основные характеристики бюджета Усть-Кутского муниципального образования (городского поселения) на 2023 год и на плановый период  2024 и 2025 годов</vt:lpstr>
      <vt:lpstr>Презентация PowerPoint</vt:lpstr>
      <vt:lpstr>             Основные параметры бюджета  Усть-Кутского муниципального образования  (городского поселения) на 2023 год</vt:lpstr>
      <vt:lpstr>Презентация PowerPoint</vt:lpstr>
      <vt:lpstr>Презентация PowerPoint</vt:lpstr>
      <vt:lpstr>Презентация PowerPoint</vt:lpstr>
      <vt:lpstr>Динамика планируемых расходов Усть-Кутского муниципального образования (городского поселения)    в 2023 - 2025 годах</vt:lpstr>
      <vt:lpstr>Структура расходов Усть-Кутского муниципального образования (городского поселения)2023 год</vt:lpstr>
      <vt:lpstr>Презентация PowerPoint</vt:lpstr>
      <vt:lpstr>    Муниципальная программа «Эффективное управление муниципальным имуществом на период 2020-2025 г.г. на территории Усть-Кутского муниципального образования (городского поселения)»</vt:lpstr>
      <vt:lpstr>    Муниципальная программа Усть-Кутского муниципального образования (городского поселения) «Повышение безопасности дорожного движения на территории Усть-Кутского муниципального образования (городского поселения) на 2021-2025 г.г.»</vt:lpstr>
      <vt:lpstr>    Муниципальная программа Усть-Кутского муниципального образования (городского поселения) «Развитие дорожного хозяйства Усть-Кутского муниципального образования (городского поселения) на 2022-2026 годы»</vt:lpstr>
      <vt:lpstr>    Муниципальная программа Усть-Кутского муниципального образования (городского поселения) «Развитие автомобильного пассажирского транспорта общего пользования на территории Усть-Кутского муниципального образования (городского поселения) на 2022-2026 годы»</vt:lpstr>
      <vt:lpstr>   Муниципальная программа "Развитие и поддержка физических лиц, не являющихся индивидуальными предпринимателями и применяющих специальный налоговый режим "Налог на профессиональный доход", а также субъектов малого и среднего предпринимательства на территории Усть-Кутского муниципального образования (городского поселения)  на 2022-2026 годы"</vt:lpstr>
      <vt:lpstr>    Муниципальная программа «Профилактика экстремизма и терроризма на территории муниципального образования «город Усть-Кут» на 2020-2024 годы» </vt:lpstr>
      <vt:lpstr>    Муниципальная программа «Обеспечение первичных мер пожарной безопасности на территории Усть-Кутского муниципального образования (городского поселения) на 2022-2026 годы»</vt:lpstr>
      <vt:lpstr>    Муниципальная программа «Модернизация объектов коммунальной инфраструктуры Усть-Кутского муниципального образования (городского поселения)» на 2017-2025 годы </vt:lpstr>
      <vt:lpstr>    Муниципальная программа «Благоустройство и обеспечение экологической безопасности на территории муниципального образования «город Усть-Кут» на 2022-2026 годы»</vt:lpstr>
      <vt:lpstr>    Муниципальная программа «Энергосбережение и повышение энергетической эффективности в муниципальном образовании «город Усть-Кут» на 2021-2025 годы»</vt:lpstr>
      <vt:lpstr>     Муниципальная программа «Формирование современной городской среды Усть-Кутского муниципального образования (городского поселения)» на 2018-2024 годы </vt:lpstr>
      <vt:lpstr>     Муниципальная программа «Переселение граждан из жилых помещений, расположенных в зоне Байкало-Амурской магистрали, признанных непригодными для проживания, и (или) жилых помещений с высоким уровнем износа (более 70 процентов) на территории Усть-Кутского муниципального образования (городского поселения) на 2018-2025 годы» </vt:lpstr>
      <vt:lpstr>     Муниципальная программа Усть-Кутского муниципального образования (городского поселения) «Молодежная политика. Приоритеты, перспективы развития на 2020-2024 годы» </vt:lpstr>
      <vt:lpstr>     Муниципальная программа  Усть-Кутского муниципального образования (городского поселения) «Молодым семьям города Усть-Кута – доступное жилье» на 2020-2025 годы» </vt:lpstr>
      <vt:lpstr>     Муниципальная программа Усть-Кутского муниципального образования (городского поселения) «Поддержка социально ориентированных некоммерческих организаций Усть-Кутского муниципального образования (городского поселения) на 2020-2024 годы»</vt:lpstr>
      <vt:lpstr>     Муниципальная программа Усть-Кутского муниципального образования (городского поселения) "Поддержка территориального общественного самоуправления на территории Усть-Кутского муниципального образования (городского поселения) на 2023-2027 годы"</vt:lpstr>
      <vt:lpstr>    Муниципальная программа "Формирование доступной среды жизнедеятельности для инвалидов и других маломобильных групп населения в городе Усть-Куте на 2013-2030 гг." </vt:lpstr>
      <vt:lpstr> 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«город Усть-Кут»</dc:title>
  <dc:creator>татьяна орлова</dc:creator>
  <cp:lastModifiedBy>Nata</cp:lastModifiedBy>
  <cp:revision>924</cp:revision>
  <cp:lastPrinted>2023-02-08T05:03:10Z</cp:lastPrinted>
  <dcterms:created xsi:type="dcterms:W3CDTF">2016-05-13T03:50:22Z</dcterms:created>
  <dcterms:modified xsi:type="dcterms:W3CDTF">2023-02-20T06:22:59Z</dcterms:modified>
</cp:coreProperties>
</file>